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3" r:id="rId17"/>
    <p:sldId id="274" r:id="rId18"/>
    <p:sldId id="275" r:id="rId19"/>
    <p:sldId id="276" r:id="rId20"/>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Orta Stil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Açık Stil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Stil Yok, Tablo Kılavuz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Orta Stil 2 - Vurgu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B4B98B0-60AC-42C2-AFA5-B58CD77FA1E5}" styleName="Açık Stil 1 - Vurgu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EC20E35-A176-4012-BC5E-935CFFF8708E}" styleName="Orta Stil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B77DC9-92BA-B130-A0BA-5132F4D7B41B}"/>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ED7CB799-C358-76D2-AA8E-86151D2B7A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155CC206-CC21-778F-8F9C-5EAB76DEED8A}"/>
              </a:ext>
            </a:extLst>
          </p:cNvPr>
          <p:cNvSpPr>
            <a:spLocks noGrp="1"/>
          </p:cNvSpPr>
          <p:nvPr>
            <p:ph type="dt" sz="half" idx="10"/>
          </p:nvPr>
        </p:nvSpPr>
        <p:spPr/>
        <p:txBody>
          <a:bodyPr/>
          <a:lstStyle/>
          <a:p>
            <a:fld id="{5B27EA1A-49F0-4C06-A2BC-E8BA82653F0E}" type="datetimeFigureOut">
              <a:rPr lang="tr-TR" smtClean="0"/>
              <a:t>29.05.2025</a:t>
            </a:fld>
            <a:endParaRPr lang="tr-TR"/>
          </a:p>
        </p:txBody>
      </p:sp>
      <p:sp>
        <p:nvSpPr>
          <p:cNvPr id="5" name="Alt Bilgi Yer Tutucusu 4">
            <a:extLst>
              <a:ext uri="{FF2B5EF4-FFF2-40B4-BE49-F238E27FC236}">
                <a16:creationId xmlns:a16="http://schemas.microsoft.com/office/drawing/2014/main" id="{F72D7209-0F93-2FC3-F253-A096C9E2832C}"/>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ABCF11D8-1EEE-3B09-AEC3-71735606C0EB}"/>
              </a:ext>
            </a:extLst>
          </p:cNvPr>
          <p:cNvSpPr>
            <a:spLocks noGrp="1"/>
          </p:cNvSpPr>
          <p:nvPr>
            <p:ph type="sldNum" sz="quarter" idx="12"/>
          </p:nvPr>
        </p:nvSpPr>
        <p:spPr/>
        <p:txBody>
          <a:bodyPr/>
          <a:lstStyle/>
          <a:p>
            <a:fld id="{5613B039-1483-458F-ACDE-195865B0526F}" type="slidenum">
              <a:rPr lang="tr-TR" smtClean="0"/>
              <a:t>‹#›</a:t>
            </a:fld>
            <a:endParaRPr lang="tr-TR"/>
          </a:p>
        </p:txBody>
      </p:sp>
    </p:spTree>
    <p:extLst>
      <p:ext uri="{BB962C8B-B14F-4D97-AF65-F5344CB8AC3E}">
        <p14:creationId xmlns:p14="http://schemas.microsoft.com/office/powerpoint/2010/main" val="2596445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456AB7B-4A21-E6C4-BEC0-A6FBF70AF981}"/>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43E48068-B2FA-9CE0-36DA-EB8509A40E89}"/>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366F899E-51B3-3386-D47D-7662B44F7C54}"/>
              </a:ext>
            </a:extLst>
          </p:cNvPr>
          <p:cNvSpPr>
            <a:spLocks noGrp="1"/>
          </p:cNvSpPr>
          <p:nvPr>
            <p:ph type="dt" sz="half" idx="10"/>
          </p:nvPr>
        </p:nvSpPr>
        <p:spPr/>
        <p:txBody>
          <a:bodyPr/>
          <a:lstStyle/>
          <a:p>
            <a:fld id="{5B27EA1A-49F0-4C06-A2BC-E8BA82653F0E}" type="datetimeFigureOut">
              <a:rPr lang="tr-TR" smtClean="0"/>
              <a:t>29.05.2025</a:t>
            </a:fld>
            <a:endParaRPr lang="tr-TR"/>
          </a:p>
        </p:txBody>
      </p:sp>
      <p:sp>
        <p:nvSpPr>
          <p:cNvPr id="5" name="Alt Bilgi Yer Tutucusu 4">
            <a:extLst>
              <a:ext uri="{FF2B5EF4-FFF2-40B4-BE49-F238E27FC236}">
                <a16:creationId xmlns:a16="http://schemas.microsoft.com/office/drawing/2014/main" id="{D7861DF8-0910-A199-EA77-E7A3FA4A847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9C362BD0-7FE9-B89C-6BDB-86CF59B28716}"/>
              </a:ext>
            </a:extLst>
          </p:cNvPr>
          <p:cNvSpPr>
            <a:spLocks noGrp="1"/>
          </p:cNvSpPr>
          <p:nvPr>
            <p:ph type="sldNum" sz="quarter" idx="12"/>
          </p:nvPr>
        </p:nvSpPr>
        <p:spPr/>
        <p:txBody>
          <a:bodyPr/>
          <a:lstStyle/>
          <a:p>
            <a:fld id="{5613B039-1483-458F-ACDE-195865B0526F}" type="slidenum">
              <a:rPr lang="tr-TR" smtClean="0"/>
              <a:t>‹#›</a:t>
            </a:fld>
            <a:endParaRPr lang="tr-TR"/>
          </a:p>
        </p:txBody>
      </p:sp>
    </p:spTree>
    <p:extLst>
      <p:ext uri="{BB962C8B-B14F-4D97-AF65-F5344CB8AC3E}">
        <p14:creationId xmlns:p14="http://schemas.microsoft.com/office/powerpoint/2010/main" val="31773364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FF427CA3-203F-3914-247D-90D83B6ABAE2}"/>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0C9474ED-8271-1794-DFE5-4265BD621C7F}"/>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313E121F-B336-3257-E4F6-0FCFD19542ED}"/>
              </a:ext>
            </a:extLst>
          </p:cNvPr>
          <p:cNvSpPr>
            <a:spLocks noGrp="1"/>
          </p:cNvSpPr>
          <p:nvPr>
            <p:ph type="dt" sz="half" idx="10"/>
          </p:nvPr>
        </p:nvSpPr>
        <p:spPr/>
        <p:txBody>
          <a:bodyPr/>
          <a:lstStyle/>
          <a:p>
            <a:fld id="{5B27EA1A-49F0-4C06-A2BC-E8BA82653F0E}" type="datetimeFigureOut">
              <a:rPr lang="tr-TR" smtClean="0"/>
              <a:t>29.05.2025</a:t>
            </a:fld>
            <a:endParaRPr lang="tr-TR"/>
          </a:p>
        </p:txBody>
      </p:sp>
      <p:sp>
        <p:nvSpPr>
          <p:cNvPr id="5" name="Alt Bilgi Yer Tutucusu 4">
            <a:extLst>
              <a:ext uri="{FF2B5EF4-FFF2-40B4-BE49-F238E27FC236}">
                <a16:creationId xmlns:a16="http://schemas.microsoft.com/office/drawing/2014/main" id="{898B5741-9289-9005-9BBD-E1EECB4C99B8}"/>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7B8EDFAB-36B4-60C7-5A88-C3502DEA7C54}"/>
              </a:ext>
            </a:extLst>
          </p:cNvPr>
          <p:cNvSpPr>
            <a:spLocks noGrp="1"/>
          </p:cNvSpPr>
          <p:nvPr>
            <p:ph type="sldNum" sz="quarter" idx="12"/>
          </p:nvPr>
        </p:nvSpPr>
        <p:spPr/>
        <p:txBody>
          <a:bodyPr/>
          <a:lstStyle/>
          <a:p>
            <a:fld id="{5613B039-1483-458F-ACDE-195865B0526F}" type="slidenum">
              <a:rPr lang="tr-TR" smtClean="0"/>
              <a:t>‹#›</a:t>
            </a:fld>
            <a:endParaRPr lang="tr-TR"/>
          </a:p>
        </p:txBody>
      </p:sp>
    </p:spTree>
    <p:extLst>
      <p:ext uri="{BB962C8B-B14F-4D97-AF65-F5344CB8AC3E}">
        <p14:creationId xmlns:p14="http://schemas.microsoft.com/office/powerpoint/2010/main" val="2296727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48FC060-BA0E-CE52-F2C8-9D74D7AC14CB}"/>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9124A154-814F-5123-8F02-ADCCCA715863}"/>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40DC8EE9-A76A-BF0D-2CB1-E65E976C60C4}"/>
              </a:ext>
            </a:extLst>
          </p:cNvPr>
          <p:cNvSpPr>
            <a:spLocks noGrp="1"/>
          </p:cNvSpPr>
          <p:nvPr>
            <p:ph type="dt" sz="half" idx="10"/>
          </p:nvPr>
        </p:nvSpPr>
        <p:spPr/>
        <p:txBody>
          <a:bodyPr/>
          <a:lstStyle/>
          <a:p>
            <a:fld id="{5B27EA1A-49F0-4C06-A2BC-E8BA82653F0E}" type="datetimeFigureOut">
              <a:rPr lang="tr-TR" smtClean="0"/>
              <a:t>29.05.2025</a:t>
            </a:fld>
            <a:endParaRPr lang="tr-TR"/>
          </a:p>
        </p:txBody>
      </p:sp>
      <p:sp>
        <p:nvSpPr>
          <p:cNvPr id="5" name="Alt Bilgi Yer Tutucusu 4">
            <a:extLst>
              <a:ext uri="{FF2B5EF4-FFF2-40B4-BE49-F238E27FC236}">
                <a16:creationId xmlns:a16="http://schemas.microsoft.com/office/drawing/2014/main" id="{680A6B2D-DEF6-05EB-D1EB-6533C449062D}"/>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EEB97E5C-6AA9-FC35-4878-9206A9747377}"/>
              </a:ext>
            </a:extLst>
          </p:cNvPr>
          <p:cNvSpPr>
            <a:spLocks noGrp="1"/>
          </p:cNvSpPr>
          <p:nvPr>
            <p:ph type="sldNum" sz="quarter" idx="12"/>
          </p:nvPr>
        </p:nvSpPr>
        <p:spPr/>
        <p:txBody>
          <a:bodyPr/>
          <a:lstStyle/>
          <a:p>
            <a:fld id="{5613B039-1483-458F-ACDE-195865B0526F}" type="slidenum">
              <a:rPr lang="tr-TR" smtClean="0"/>
              <a:t>‹#›</a:t>
            </a:fld>
            <a:endParaRPr lang="tr-TR"/>
          </a:p>
        </p:txBody>
      </p:sp>
    </p:spTree>
    <p:extLst>
      <p:ext uri="{BB962C8B-B14F-4D97-AF65-F5344CB8AC3E}">
        <p14:creationId xmlns:p14="http://schemas.microsoft.com/office/powerpoint/2010/main" val="4170276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E322BD0-E286-4E2D-62E9-462325A51309}"/>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A0A98B7A-94C4-7F49-974F-6B8EF498CF8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68E4283D-1BB3-7029-D4B7-CE9F5C3E8940}"/>
              </a:ext>
            </a:extLst>
          </p:cNvPr>
          <p:cNvSpPr>
            <a:spLocks noGrp="1"/>
          </p:cNvSpPr>
          <p:nvPr>
            <p:ph type="dt" sz="half" idx="10"/>
          </p:nvPr>
        </p:nvSpPr>
        <p:spPr/>
        <p:txBody>
          <a:bodyPr/>
          <a:lstStyle/>
          <a:p>
            <a:fld id="{5B27EA1A-49F0-4C06-A2BC-E8BA82653F0E}" type="datetimeFigureOut">
              <a:rPr lang="tr-TR" smtClean="0"/>
              <a:t>29.05.2025</a:t>
            </a:fld>
            <a:endParaRPr lang="tr-TR"/>
          </a:p>
        </p:txBody>
      </p:sp>
      <p:sp>
        <p:nvSpPr>
          <p:cNvPr id="5" name="Alt Bilgi Yer Tutucusu 4">
            <a:extLst>
              <a:ext uri="{FF2B5EF4-FFF2-40B4-BE49-F238E27FC236}">
                <a16:creationId xmlns:a16="http://schemas.microsoft.com/office/drawing/2014/main" id="{966BCF40-C07E-81E6-9DF1-2D3E06A3CE05}"/>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3B48C038-F150-FB5C-5A9B-F081FD7E1B75}"/>
              </a:ext>
            </a:extLst>
          </p:cNvPr>
          <p:cNvSpPr>
            <a:spLocks noGrp="1"/>
          </p:cNvSpPr>
          <p:nvPr>
            <p:ph type="sldNum" sz="quarter" idx="12"/>
          </p:nvPr>
        </p:nvSpPr>
        <p:spPr/>
        <p:txBody>
          <a:bodyPr/>
          <a:lstStyle/>
          <a:p>
            <a:fld id="{5613B039-1483-458F-ACDE-195865B0526F}" type="slidenum">
              <a:rPr lang="tr-TR" smtClean="0"/>
              <a:t>‹#›</a:t>
            </a:fld>
            <a:endParaRPr lang="tr-TR"/>
          </a:p>
        </p:txBody>
      </p:sp>
    </p:spTree>
    <p:extLst>
      <p:ext uri="{BB962C8B-B14F-4D97-AF65-F5344CB8AC3E}">
        <p14:creationId xmlns:p14="http://schemas.microsoft.com/office/powerpoint/2010/main" val="219655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20F8948-E536-E88B-6FEE-552EEF71702C}"/>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790D3F77-2BBE-7019-BA4F-5E36E47786B2}"/>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A0CE17A9-BB15-4848-127E-BCA73738EF06}"/>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ABC432EC-30DB-C30E-160C-22DA786310F6}"/>
              </a:ext>
            </a:extLst>
          </p:cNvPr>
          <p:cNvSpPr>
            <a:spLocks noGrp="1"/>
          </p:cNvSpPr>
          <p:nvPr>
            <p:ph type="dt" sz="half" idx="10"/>
          </p:nvPr>
        </p:nvSpPr>
        <p:spPr/>
        <p:txBody>
          <a:bodyPr/>
          <a:lstStyle/>
          <a:p>
            <a:fld id="{5B27EA1A-49F0-4C06-A2BC-E8BA82653F0E}" type="datetimeFigureOut">
              <a:rPr lang="tr-TR" smtClean="0"/>
              <a:t>29.05.2025</a:t>
            </a:fld>
            <a:endParaRPr lang="tr-TR"/>
          </a:p>
        </p:txBody>
      </p:sp>
      <p:sp>
        <p:nvSpPr>
          <p:cNvPr id="6" name="Alt Bilgi Yer Tutucusu 5">
            <a:extLst>
              <a:ext uri="{FF2B5EF4-FFF2-40B4-BE49-F238E27FC236}">
                <a16:creationId xmlns:a16="http://schemas.microsoft.com/office/drawing/2014/main" id="{EEF3FDAE-35F9-CC65-7A0E-87433682B97B}"/>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2B86CF34-BFE4-C955-1109-91389F6CECAF}"/>
              </a:ext>
            </a:extLst>
          </p:cNvPr>
          <p:cNvSpPr>
            <a:spLocks noGrp="1"/>
          </p:cNvSpPr>
          <p:nvPr>
            <p:ph type="sldNum" sz="quarter" idx="12"/>
          </p:nvPr>
        </p:nvSpPr>
        <p:spPr/>
        <p:txBody>
          <a:bodyPr/>
          <a:lstStyle/>
          <a:p>
            <a:fld id="{5613B039-1483-458F-ACDE-195865B0526F}" type="slidenum">
              <a:rPr lang="tr-TR" smtClean="0"/>
              <a:t>‹#›</a:t>
            </a:fld>
            <a:endParaRPr lang="tr-TR"/>
          </a:p>
        </p:txBody>
      </p:sp>
    </p:spTree>
    <p:extLst>
      <p:ext uri="{BB962C8B-B14F-4D97-AF65-F5344CB8AC3E}">
        <p14:creationId xmlns:p14="http://schemas.microsoft.com/office/powerpoint/2010/main" val="3128062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7436671-D30A-4F92-47F7-58A41F69B516}"/>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E15E2EA3-4DAF-8666-A990-B7B709458BA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30B36D09-3067-7DA7-FBD0-EA9F46AA0353}"/>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C62DD418-D954-1FFC-FC6F-E74DEF6F9C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BBE2FF88-9A1A-1B29-9452-820C0C146518}"/>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D60AE022-DAD0-275F-ECEB-9C472039F202}"/>
              </a:ext>
            </a:extLst>
          </p:cNvPr>
          <p:cNvSpPr>
            <a:spLocks noGrp="1"/>
          </p:cNvSpPr>
          <p:nvPr>
            <p:ph type="dt" sz="half" idx="10"/>
          </p:nvPr>
        </p:nvSpPr>
        <p:spPr/>
        <p:txBody>
          <a:bodyPr/>
          <a:lstStyle/>
          <a:p>
            <a:fld id="{5B27EA1A-49F0-4C06-A2BC-E8BA82653F0E}" type="datetimeFigureOut">
              <a:rPr lang="tr-TR" smtClean="0"/>
              <a:t>29.05.2025</a:t>
            </a:fld>
            <a:endParaRPr lang="tr-TR"/>
          </a:p>
        </p:txBody>
      </p:sp>
      <p:sp>
        <p:nvSpPr>
          <p:cNvPr id="8" name="Alt Bilgi Yer Tutucusu 7">
            <a:extLst>
              <a:ext uri="{FF2B5EF4-FFF2-40B4-BE49-F238E27FC236}">
                <a16:creationId xmlns:a16="http://schemas.microsoft.com/office/drawing/2014/main" id="{9503E49C-9224-A412-4853-0D5B82F4F62B}"/>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D9CF13AC-6B41-3ED0-74E8-51FCCD430899}"/>
              </a:ext>
            </a:extLst>
          </p:cNvPr>
          <p:cNvSpPr>
            <a:spLocks noGrp="1"/>
          </p:cNvSpPr>
          <p:nvPr>
            <p:ph type="sldNum" sz="quarter" idx="12"/>
          </p:nvPr>
        </p:nvSpPr>
        <p:spPr/>
        <p:txBody>
          <a:bodyPr/>
          <a:lstStyle/>
          <a:p>
            <a:fld id="{5613B039-1483-458F-ACDE-195865B0526F}" type="slidenum">
              <a:rPr lang="tr-TR" smtClean="0"/>
              <a:t>‹#›</a:t>
            </a:fld>
            <a:endParaRPr lang="tr-TR"/>
          </a:p>
        </p:txBody>
      </p:sp>
    </p:spTree>
    <p:extLst>
      <p:ext uri="{BB962C8B-B14F-4D97-AF65-F5344CB8AC3E}">
        <p14:creationId xmlns:p14="http://schemas.microsoft.com/office/powerpoint/2010/main" val="1087449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EF1C595-BCD9-22B2-2B10-881F81A0FB64}"/>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85167457-F527-C779-F1CC-FC527E61BE21}"/>
              </a:ext>
            </a:extLst>
          </p:cNvPr>
          <p:cNvSpPr>
            <a:spLocks noGrp="1"/>
          </p:cNvSpPr>
          <p:nvPr>
            <p:ph type="dt" sz="half" idx="10"/>
          </p:nvPr>
        </p:nvSpPr>
        <p:spPr/>
        <p:txBody>
          <a:bodyPr/>
          <a:lstStyle/>
          <a:p>
            <a:fld id="{5B27EA1A-49F0-4C06-A2BC-E8BA82653F0E}" type="datetimeFigureOut">
              <a:rPr lang="tr-TR" smtClean="0"/>
              <a:t>29.05.2025</a:t>
            </a:fld>
            <a:endParaRPr lang="tr-TR"/>
          </a:p>
        </p:txBody>
      </p:sp>
      <p:sp>
        <p:nvSpPr>
          <p:cNvPr id="4" name="Alt Bilgi Yer Tutucusu 3">
            <a:extLst>
              <a:ext uri="{FF2B5EF4-FFF2-40B4-BE49-F238E27FC236}">
                <a16:creationId xmlns:a16="http://schemas.microsoft.com/office/drawing/2014/main" id="{D9ED9775-DF08-9349-0B56-27DDD3EB7AA9}"/>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90976928-9026-5719-F0B4-9715CAF1C47F}"/>
              </a:ext>
            </a:extLst>
          </p:cNvPr>
          <p:cNvSpPr>
            <a:spLocks noGrp="1"/>
          </p:cNvSpPr>
          <p:nvPr>
            <p:ph type="sldNum" sz="quarter" idx="12"/>
          </p:nvPr>
        </p:nvSpPr>
        <p:spPr/>
        <p:txBody>
          <a:bodyPr/>
          <a:lstStyle/>
          <a:p>
            <a:fld id="{5613B039-1483-458F-ACDE-195865B0526F}" type="slidenum">
              <a:rPr lang="tr-TR" smtClean="0"/>
              <a:t>‹#›</a:t>
            </a:fld>
            <a:endParaRPr lang="tr-TR"/>
          </a:p>
        </p:txBody>
      </p:sp>
    </p:spTree>
    <p:extLst>
      <p:ext uri="{BB962C8B-B14F-4D97-AF65-F5344CB8AC3E}">
        <p14:creationId xmlns:p14="http://schemas.microsoft.com/office/powerpoint/2010/main" val="2516632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2AC25887-4F7D-298D-F4EF-3F71A474DEF8}"/>
              </a:ext>
            </a:extLst>
          </p:cNvPr>
          <p:cNvSpPr>
            <a:spLocks noGrp="1"/>
          </p:cNvSpPr>
          <p:nvPr>
            <p:ph type="dt" sz="half" idx="10"/>
          </p:nvPr>
        </p:nvSpPr>
        <p:spPr/>
        <p:txBody>
          <a:bodyPr/>
          <a:lstStyle/>
          <a:p>
            <a:fld id="{5B27EA1A-49F0-4C06-A2BC-E8BA82653F0E}" type="datetimeFigureOut">
              <a:rPr lang="tr-TR" smtClean="0"/>
              <a:t>29.05.2025</a:t>
            </a:fld>
            <a:endParaRPr lang="tr-TR"/>
          </a:p>
        </p:txBody>
      </p:sp>
      <p:sp>
        <p:nvSpPr>
          <p:cNvPr id="3" name="Alt Bilgi Yer Tutucusu 2">
            <a:extLst>
              <a:ext uri="{FF2B5EF4-FFF2-40B4-BE49-F238E27FC236}">
                <a16:creationId xmlns:a16="http://schemas.microsoft.com/office/drawing/2014/main" id="{8C458CB3-0C62-36C5-FEBD-ED2B0EF5FB32}"/>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108F44B5-322C-758A-748E-AF9088E300CB}"/>
              </a:ext>
            </a:extLst>
          </p:cNvPr>
          <p:cNvSpPr>
            <a:spLocks noGrp="1"/>
          </p:cNvSpPr>
          <p:nvPr>
            <p:ph type="sldNum" sz="quarter" idx="12"/>
          </p:nvPr>
        </p:nvSpPr>
        <p:spPr/>
        <p:txBody>
          <a:bodyPr/>
          <a:lstStyle/>
          <a:p>
            <a:fld id="{5613B039-1483-458F-ACDE-195865B0526F}" type="slidenum">
              <a:rPr lang="tr-TR" smtClean="0"/>
              <a:t>‹#›</a:t>
            </a:fld>
            <a:endParaRPr lang="tr-TR"/>
          </a:p>
        </p:txBody>
      </p:sp>
    </p:spTree>
    <p:extLst>
      <p:ext uri="{BB962C8B-B14F-4D97-AF65-F5344CB8AC3E}">
        <p14:creationId xmlns:p14="http://schemas.microsoft.com/office/powerpoint/2010/main" val="2528435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D469DCD-30CB-6AED-DABA-AD2FD6DD9676}"/>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9E388F88-D64D-7ED1-A448-71B241366B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81E1C8F3-5A8C-42CF-41D0-3B6E4F26D8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08C6DBA3-77A6-6031-3378-314FEB12F434}"/>
              </a:ext>
            </a:extLst>
          </p:cNvPr>
          <p:cNvSpPr>
            <a:spLocks noGrp="1"/>
          </p:cNvSpPr>
          <p:nvPr>
            <p:ph type="dt" sz="half" idx="10"/>
          </p:nvPr>
        </p:nvSpPr>
        <p:spPr/>
        <p:txBody>
          <a:bodyPr/>
          <a:lstStyle/>
          <a:p>
            <a:fld id="{5B27EA1A-49F0-4C06-A2BC-E8BA82653F0E}" type="datetimeFigureOut">
              <a:rPr lang="tr-TR" smtClean="0"/>
              <a:t>29.05.2025</a:t>
            </a:fld>
            <a:endParaRPr lang="tr-TR"/>
          </a:p>
        </p:txBody>
      </p:sp>
      <p:sp>
        <p:nvSpPr>
          <p:cNvPr id="6" name="Alt Bilgi Yer Tutucusu 5">
            <a:extLst>
              <a:ext uri="{FF2B5EF4-FFF2-40B4-BE49-F238E27FC236}">
                <a16:creationId xmlns:a16="http://schemas.microsoft.com/office/drawing/2014/main" id="{02D51F18-6CCA-87CA-420D-82BADB61A54E}"/>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6AA75F6C-CFF7-BBEC-8A08-1F83BF336FC8}"/>
              </a:ext>
            </a:extLst>
          </p:cNvPr>
          <p:cNvSpPr>
            <a:spLocks noGrp="1"/>
          </p:cNvSpPr>
          <p:nvPr>
            <p:ph type="sldNum" sz="quarter" idx="12"/>
          </p:nvPr>
        </p:nvSpPr>
        <p:spPr/>
        <p:txBody>
          <a:bodyPr/>
          <a:lstStyle/>
          <a:p>
            <a:fld id="{5613B039-1483-458F-ACDE-195865B0526F}" type="slidenum">
              <a:rPr lang="tr-TR" smtClean="0"/>
              <a:t>‹#›</a:t>
            </a:fld>
            <a:endParaRPr lang="tr-TR"/>
          </a:p>
        </p:txBody>
      </p:sp>
    </p:spTree>
    <p:extLst>
      <p:ext uri="{BB962C8B-B14F-4D97-AF65-F5344CB8AC3E}">
        <p14:creationId xmlns:p14="http://schemas.microsoft.com/office/powerpoint/2010/main" val="2382977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C52418E-CE69-24ED-3691-BD2BC077DC6A}"/>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F3956C7A-C113-72DE-6B9C-286CA4B41F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3E1582D0-1011-0D11-B6E0-91A2A8C0B3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473195DE-E5D4-5220-6EFA-84F143C6B37F}"/>
              </a:ext>
            </a:extLst>
          </p:cNvPr>
          <p:cNvSpPr>
            <a:spLocks noGrp="1"/>
          </p:cNvSpPr>
          <p:nvPr>
            <p:ph type="dt" sz="half" idx="10"/>
          </p:nvPr>
        </p:nvSpPr>
        <p:spPr/>
        <p:txBody>
          <a:bodyPr/>
          <a:lstStyle/>
          <a:p>
            <a:fld id="{5B27EA1A-49F0-4C06-A2BC-E8BA82653F0E}" type="datetimeFigureOut">
              <a:rPr lang="tr-TR" smtClean="0"/>
              <a:t>29.05.2025</a:t>
            </a:fld>
            <a:endParaRPr lang="tr-TR"/>
          </a:p>
        </p:txBody>
      </p:sp>
      <p:sp>
        <p:nvSpPr>
          <p:cNvPr id="6" name="Alt Bilgi Yer Tutucusu 5">
            <a:extLst>
              <a:ext uri="{FF2B5EF4-FFF2-40B4-BE49-F238E27FC236}">
                <a16:creationId xmlns:a16="http://schemas.microsoft.com/office/drawing/2014/main" id="{3C98B287-F28B-AC08-FE1C-31CC7C131D10}"/>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02C2B943-A574-F3CC-6682-14F45FA95FEF}"/>
              </a:ext>
            </a:extLst>
          </p:cNvPr>
          <p:cNvSpPr>
            <a:spLocks noGrp="1"/>
          </p:cNvSpPr>
          <p:nvPr>
            <p:ph type="sldNum" sz="quarter" idx="12"/>
          </p:nvPr>
        </p:nvSpPr>
        <p:spPr/>
        <p:txBody>
          <a:bodyPr/>
          <a:lstStyle/>
          <a:p>
            <a:fld id="{5613B039-1483-458F-ACDE-195865B0526F}" type="slidenum">
              <a:rPr lang="tr-TR" smtClean="0"/>
              <a:t>‹#›</a:t>
            </a:fld>
            <a:endParaRPr lang="tr-TR"/>
          </a:p>
        </p:txBody>
      </p:sp>
    </p:spTree>
    <p:extLst>
      <p:ext uri="{BB962C8B-B14F-4D97-AF65-F5344CB8AC3E}">
        <p14:creationId xmlns:p14="http://schemas.microsoft.com/office/powerpoint/2010/main" val="30300645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85DFAE44-900B-044D-7C43-388B834C12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D83730D4-44E8-7464-7E73-428D15F150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4C90A6D-6620-24D8-77E2-4EB6C6B059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B27EA1A-49F0-4C06-A2BC-E8BA82653F0E}" type="datetimeFigureOut">
              <a:rPr lang="tr-TR" smtClean="0"/>
              <a:t>29.05.2025</a:t>
            </a:fld>
            <a:endParaRPr lang="tr-TR"/>
          </a:p>
        </p:txBody>
      </p:sp>
      <p:sp>
        <p:nvSpPr>
          <p:cNvPr id="5" name="Alt Bilgi Yer Tutucusu 4">
            <a:extLst>
              <a:ext uri="{FF2B5EF4-FFF2-40B4-BE49-F238E27FC236}">
                <a16:creationId xmlns:a16="http://schemas.microsoft.com/office/drawing/2014/main" id="{E8CB6B6A-086E-F5C2-9C4D-9943D26BD9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tr-TR"/>
          </a:p>
        </p:txBody>
      </p:sp>
      <p:sp>
        <p:nvSpPr>
          <p:cNvPr id="6" name="Slayt Numarası Yer Tutucusu 5">
            <a:extLst>
              <a:ext uri="{FF2B5EF4-FFF2-40B4-BE49-F238E27FC236}">
                <a16:creationId xmlns:a16="http://schemas.microsoft.com/office/drawing/2014/main" id="{87607D5C-9E3C-0CDC-E74C-D77BB120D5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613B039-1483-458F-ACDE-195865B0526F}" type="slidenum">
              <a:rPr lang="tr-TR" smtClean="0"/>
              <a:t>‹#›</a:t>
            </a:fld>
            <a:endParaRPr lang="tr-TR"/>
          </a:p>
        </p:txBody>
      </p:sp>
    </p:spTree>
    <p:extLst>
      <p:ext uri="{BB962C8B-B14F-4D97-AF65-F5344CB8AC3E}">
        <p14:creationId xmlns:p14="http://schemas.microsoft.com/office/powerpoint/2010/main" val="30286861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o 4">
            <a:extLst>
              <a:ext uri="{FF2B5EF4-FFF2-40B4-BE49-F238E27FC236}">
                <a16:creationId xmlns:a16="http://schemas.microsoft.com/office/drawing/2014/main" id="{66DD4F42-3904-1F35-87A6-7570B3BDC4D3}"/>
              </a:ext>
            </a:extLst>
          </p:cNvPr>
          <p:cNvGraphicFramePr>
            <a:graphicFrameLocks noGrp="1"/>
          </p:cNvGraphicFramePr>
          <p:nvPr>
            <p:extLst>
              <p:ext uri="{D42A27DB-BD31-4B8C-83A1-F6EECF244321}">
                <p14:modId xmlns:p14="http://schemas.microsoft.com/office/powerpoint/2010/main" val="2160777952"/>
              </p:ext>
            </p:extLst>
          </p:nvPr>
        </p:nvGraphicFramePr>
        <p:xfrm>
          <a:off x="1383958" y="643467"/>
          <a:ext cx="9424084" cy="5580402"/>
        </p:xfrm>
        <a:graphic>
          <a:graphicData uri="http://schemas.openxmlformats.org/drawingml/2006/table">
            <a:tbl>
              <a:tblPr firstRow="1" bandRow="1">
                <a:tableStyleId>{9D7B26C5-4107-4FEC-AEDC-1716B250A1EF}</a:tableStyleId>
              </a:tblPr>
              <a:tblGrid>
                <a:gridCol w="9424084">
                  <a:extLst>
                    <a:ext uri="{9D8B030D-6E8A-4147-A177-3AD203B41FA5}">
                      <a16:colId xmlns:a16="http://schemas.microsoft.com/office/drawing/2014/main" val="3334077982"/>
                    </a:ext>
                  </a:extLst>
                </a:gridCol>
              </a:tblGrid>
              <a:tr h="5571065">
                <a:tc>
                  <a:txBody>
                    <a:bodyPr/>
                    <a:lstStyle/>
                    <a:p>
                      <a:pPr algn="ctr"/>
                      <a:endParaRPr kumimoji="0" lang="tr-TR" sz="2100" b="1"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endParaRPr>
                    </a:p>
                    <a:p>
                      <a:pPr algn="ctr"/>
                      <a:endParaRPr kumimoji="0" lang="tr-TR" sz="2100" b="1"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endParaRPr>
                    </a:p>
                    <a:p>
                      <a:pPr algn="ctr"/>
                      <a:endParaRPr kumimoji="0" lang="tr-TR" sz="2100" b="1"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endParaRPr>
                    </a:p>
                    <a:p>
                      <a:pPr algn="ctr"/>
                      <a:r>
                        <a:rPr kumimoji="0" lang="tr-TR" sz="3100" b="1"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t>T.C.</a:t>
                      </a:r>
                      <a:br>
                        <a:rPr kumimoji="0" lang="tr-TR" sz="3100" b="0"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br>
                      <a:r>
                        <a:rPr kumimoji="0" lang="tr-TR" sz="3100" b="1"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t>HALİÇ ÜNİVERSİTESİ</a:t>
                      </a:r>
                      <a:br>
                        <a:rPr kumimoji="0" lang="tr-TR" sz="3100" b="0"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br>
                      <a:r>
                        <a:rPr kumimoji="0" lang="tr-TR" sz="3100" b="1"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t>MESLEK YÜKSEK OKULU</a:t>
                      </a:r>
                      <a:br>
                        <a:rPr kumimoji="0" lang="tr-TR" sz="3100" b="0"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br>
                      <a:r>
                        <a:rPr kumimoji="0" lang="tr-TR" sz="3100" b="1"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t>ELEKTRONİK TEKNOLOJİSİ</a:t>
                      </a:r>
                    </a:p>
                    <a:p>
                      <a:pPr algn="ctr"/>
                      <a:r>
                        <a:rPr kumimoji="0" lang="tr-TR" sz="2800" b="1"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t>AKILLI BEŞİK MODÜLÜ</a:t>
                      </a:r>
                    </a:p>
                    <a:p>
                      <a:pPr algn="ctr"/>
                      <a:r>
                        <a:rPr kumimoji="0" lang="tr-TR" sz="2400" b="1"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t>DANIŞMAN</a:t>
                      </a:r>
                    </a:p>
                    <a:p>
                      <a:pPr algn="ctr"/>
                      <a:r>
                        <a:rPr kumimoji="0" lang="tr-TR" sz="2400" b="0"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t>FATMA KOSAVALI ÇAVUŞ</a:t>
                      </a:r>
                    </a:p>
                    <a:p>
                      <a:pPr algn="ctr"/>
                      <a:r>
                        <a:rPr kumimoji="0" lang="tr-TR" sz="2100" b="1"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t>HAZIRLAYAN</a:t>
                      </a:r>
                    </a:p>
                    <a:p>
                      <a:pPr algn="ctr"/>
                      <a:r>
                        <a:rPr kumimoji="0" lang="tr-TR" sz="2100" b="0"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t>SAMET KARAKAYA</a:t>
                      </a:r>
                    </a:p>
                    <a:p>
                      <a:pPr algn="ctr"/>
                      <a:r>
                        <a:rPr kumimoji="0" lang="tr-TR" sz="2100" b="0"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t>23071780008</a:t>
                      </a:r>
                    </a:p>
                    <a:p>
                      <a:pPr algn="ctr"/>
                      <a:endParaRPr kumimoji="0" lang="tr-TR" sz="2100" b="0"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endParaRPr>
                    </a:p>
                    <a:p>
                      <a:pPr algn="ctr"/>
                      <a:r>
                        <a:rPr kumimoji="0" lang="tr-TR" sz="1400" b="0" i="0" u="none" strike="noStrike" kern="1200" cap="none" spc="0" normalizeH="0" baseline="0" noProof="0">
                          <a:ln>
                            <a:noFill/>
                          </a:ln>
                          <a:solidFill>
                            <a:srgbClr val="000000"/>
                          </a:solidFill>
                          <a:effectLst/>
                          <a:uLnTx/>
                          <a:uFillTx/>
                          <a:latin typeface="Times New Roman" panose="02020603050405020304" pitchFamily="18" charset="0"/>
                          <a:ea typeface="Arial Unicode MS"/>
                          <a:cs typeface="Times New Roman" panose="02020603050405020304" pitchFamily="18" charset="0"/>
                        </a:rPr>
                        <a:t>30/05/2025</a:t>
                      </a:r>
                      <a:endParaRPr lang="tr-TR" sz="1400" b="0"/>
                    </a:p>
                  </a:txBody>
                  <a:tcPr marL="78762" marR="78762" marT="39381" marB="39381"/>
                </a:tc>
                <a:extLst>
                  <a:ext uri="{0D108BD9-81ED-4DB2-BD59-A6C34878D82A}">
                    <a16:rowId xmlns:a16="http://schemas.microsoft.com/office/drawing/2014/main" val="1649818310"/>
                  </a:ext>
                </a:extLst>
              </a:tr>
            </a:tbl>
          </a:graphicData>
        </a:graphic>
      </p:graphicFrame>
    </p:spTree>
    <p:extLst>
      <p:ext uri="{BB962C8B-B14F-4D97-AF65-F5344CB8AC3E}">
        <p14:creationId xmlns:p14="http://schemas.microsoft.com/office/powerpoint/2010/main" val="28397398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o 1">
            <a:extLst>
              <a:ext uri="{FF2B5EF4-FFF2-40B4-BE49-F238E27FC236}">
                <a16:creationId xmlns:a16="http://schemas.microsoft.com/office/drawing/2014/main" id="{EA919EF7-F9BB-1F65-2A84-724258F5CE8A}"/>
              </a:ext>
            </a:extLst>
          </p:cNvPr>
          <p:cNvGraphicFramePr>
            <a:graphicFrameLocks noGrp="1"/>
          </p:cNvGraphicFramePr>
          <p:nvPr>
            <p:extLst>
              <p:ext uri="{D42A27DB-BD31-4B8C-83A1-F6EECF244321}">
                <p14:modId xmlns:p14="http://schemas.microsoft.com/office/powerpoint/2010/main" val="2138535702"/>
              </p:ext>
            </p:extLst>
          </p:nvPr>
        </p:nvGraphicFramePr>
        <p:xfrm>
          <a:off x="643467" y="938714"/>
          <a:ext cx="10905066" cy="4980571"/>
        </p:xfrm>
        <a:graphic>
          <a:graphicData uri="http://schemas.openxmlformats.org/drawingml/2006/table">
            <a:tbl>
              <a:tblPr firstRow="1" bandRow="1">
                <a:noFill/>
                <a:tableStyleId>{9D7B26C5-4107-4FEC-AEDC-1716B250A1EF}</a:tableStyleId>
              </a:tblPr>
              <a:tblGrid>
                <a:gridCol w="10905066">
                  <a:extLst>
                    <a:ext uri="{9D8B030D-6E8A-4147-A177-3AD203B41FA5}">
                      <a16:colId xmlns:a16="http://schemas.microsoft.com/office/drawing/2014/main" val="1091909145"/>
                    </a:ext>
                  </a:extLst>
                </a:gridCol>
              </a:tblGrid>
              <a:tr h="4980571">
                <a:tc>
                  <a:txBody>
                    <a:bodyPr/>
                    <a:lstStyle/>
                    <a:p>
                      <a:r>
                        <a:rPr lang="tr-TR" sz="2000" b="1" dirty="0">
                          <a:solidFill>
                            <a:schemeClr val="tx1">
                              <a:lumMod val="75000"/>
                              <a:lumOff val="25000"/>
                            </a:schemeClr>
                          </a:solidFill>
                        </a:rPr>
                        <a:t> </a:t>
                      </a:r>
                    </a:p>
                    <a:p>
                      <a:endParaRPr lang="tr-TR" sz="2000" b="1" dirty="0">
                        <a:solidFill>
                          <a:schemeClr val="tx1">
                            <a:lumMod val="75000"/>
                            <a:lumOff val="25000"/>
                          </a:schemeClr>
                        </a:solidFill>
                      </a:endParaRPr>
                    </a:p>
                    <a:p>
                      <a:pPr lvl="1"/>
                      <a:r>
                        <a:rPr lang="tr-TR" sz="2000" b="1" dirty="0">
                          <a:solidFill>
                            <a:schemeClr val="tx1">
                              <a:lumMod val="75000"/>
                              <a:lumOff val="25000"/>
                            </a:schemeClr>
                          </a:solidFill>
                        </a:rPr>
                        <a:t>                 DF Player MP3 </a:t>
                      </a:r>
                      <a:r>
                        <a:rPr lang="tr-TR" sz="2000" b="1" dirty="0" err="1">
                          <a:solidFill>
                            <a:schemeClr val="tx1">
                              <a:lumMod val="75000"/>
                              <a:lumOff val="25000"/>
                            </a:schemeClr>
                          </a:solidFill>
                        </a:rPr>
                        <a:t>Çalar:</a:t>
                      </a:r>
                      <a:r>
                        <a:rPr lang="tr-TR" sz="2000" b="0" dirty="0" err="1">
                          <a:solidFill>
                            <a:schemeClr val="tx1">
                              <a:lumMod val="75000"/>
                              <a:lumOff val="25000"/>
                            </a:schemeClr>
                          </a:solidFill>
                        </a:rPr>
                        <a:t>Projede</a:t>
                      </a:r>
                      <a:r>
                        <a:rPr lang="tr-TR" sz="2000" b="0" dirty="0">
                          <a:solidFill>
                            <a:schemeClr val="tx1">
                              <a:lumMod val="75000"/>
                              <a:lumOff val="25000"/>
                            </a:schemeClr>
                          </a:solidFill>
                        </a:rPr>
                        <a:t> </a:t>
                      </a:r>
                      <a:r>
                        <a:rPr lang="tr-TR" sz="2000" b="0" dirty="0" err="1">
                          <a:solidFill>
                            <a:schemeClr val="tx1">
                              <a:lumMod val="75000"/>
                              <a:lumOff val="25000"/>
                            </a:schemeClr>
                          </a:solidFill>
                        </a:rPr>
                        <a:t>DFPlayer</a:t>
                      </a:r>
                      <a:r>
                        <a:rPr lang="tr-TR" sz="2000" b="0" dirty="0">
                          <a:solidFill>
                            <a:schemeClr val="tx1">
                              <a:lumMod val="75000"/>
                              <a:lumOff val="25000"/>
                            </a:schemeClr>
                          </a:solidFill>
                        </a:rPr>
                        <a:t> Mini’yi tercih ettim çünkü Arduino ile kolayca haberleşiyor, sadece iki pin kullanarak kontrol edebiliyorum. Üzerinde amplifikatör olduğu için hoparlörü direkt bağladım, ekstra devre yapmama gerek kalmadı. Ayrıca </a:t>
                      </a:r>
                      <a:r>
                        <a:rPr lang="tr-TR" sz="2000" b="0" dirty="0" err="1">
                          <a:solidFill>
                            <a:schemeClr val="tx1">
                              <a:lumMod val="75000"/>
                              <a:lumOff val="25000"/>
                            </a:schemeClr>
                          </a:solidFill>
                        </a:rPr>
                        <a:t>micro</a:t>
                      </a:r>
                      <a:r>
                        <a:rPr lang="tr-TR" sz="2000" b="0" dirty="0">
                          <a:solidFill>
                            <a:schemeClr val="tx1">
                              <a:lumMod val="75000"/>
                              <a:lumOff val="25000"/>
                            </a:schemeClr>
                          </a:solidFill>
                        </a:rPr>
                        <a:t> SD kart sayesinde istediğim kadar ninni sesini kolayca yükleyip </a:t>
                      </a:r>
                      <a:r>
                        <a:rPr lang="tr-TR" sz="2000" b="0" dirty="0" err="1">
                          <a:solidFill>
                            <a:schemeClr val="tx1">
                              <a:lumMod val="75000"/>
                              <a:lumOff val="25000"/>
                            </a:schemeClr>
                          </a:solidFill>
                        </a:rPr>
                        <a:t>çalabiliyorum.Bağlantıları</a:t>
                      </a:r>
                      <a:r>
                        <a:rPr lang="tr-TR" sz="2000" b="0" dirty="0">
                          <a:solidFill>
                            <a:schemeClr val="tx1">
                              <a:lumMod val="75000"/>
                              <a:lumOff val="25000"/>
                            </a:schemeClr>
                          </a:solidFill>
                        </a:rPr>
                        <a:t> da şöyle yaptım: Arduino’nun 10 numaralı pinini </a:t>
                      </a:r>
                      <a:r>
                        <a:rPr lang="tr-TR" sz="2000" b="0" dirty="0" err="1">
                          <a:solidFill>
                            <a:schemeClr val="tx1">
                              <a:lumMod val="75000"/>
                              <a:lumOff val="25000"/>
                            </a:schemeClr>
                          </a:solidFill>
                        </a:rPr>
                        <a:t>DFPlayer’ın</a:t>
                      </a:r>
                      <a:r>
                        <a:rPr lang="tr-TR" sz="2000" b="0" dirty="0">
                          <a:solidFill>
                            <a:schemeClr val="tx1">
                              <a:lumMod val="75000"/>
                              <a:lumOff val="25000"/>
                            </a:schemeClr>
                          </a:solidFill>
                        </a:rPr>
                        <a:t> TX pinine, 11 numaralı pinini de RX pinine bağladım. Böylece yazılımsal seri haberleşme ile Arduino, </a:t>
                      </a:r>
                      <a:r>
                        <a:rPr lang="tr-TR" sz="2000" b="0" dirty="0" err="1">
                          <a:solidFill>
                            <a:schemeClr val="tx1">
                              <a:lumMod val="75000"/>
                              <a:lumOff val="25000"/>
                            </a:schemeClr>
                          </a:solidFill>
                        </a:rPr>
                        <a:t>DFPlayer’a</a:t>
                      </a:r>
                      <a:r>
                        <a:rPr lang="tr-TR" sz="2000" b="0" dirty="0">
                          <a:solidFill>
                            <a:schemeClr val="tx1">
                              <a:lumMod val="75000"/>
                              <a:lumOff val="25000"/>
                            </a:schemeClr>
                          </a:solidFill>
                        </a:rPr>
                        <a:t> hangi sesi çalacağını komut olarak gönderebiliyor. </a:t>
                      </a:r>
                      <a:r>
                        <a:rPr lang="tr-TR" sz="2000" b="0" dirty="0" err="1">
                          <a:solidFill>
                            <a:schemeClr val="tx1">
                              <a:lumMod val="75000"/>
                              <a:lumOff val="25000"/>
                            </a:schemeClr>
                          </a:solidFill>
                        </a:rPr>
                        <a:t>DFPlayer</a:t>
                      </a:r>
                      <a:r>
                        <a:rPr lang="tr-TR" sz="2000" b="0" dirty="0">
                          <a:solidFill>
                            <a:schemeClr val="tx1">
                              <a:lumMod val="75000"/>
                              <a:lumOff val="25000"/>
                            </a:schemeClr>
                          </a:solidFill>
                        </a:rPr>
                        <a:t> Mini’nin VCC ve GND pinlerini 5V ve toprak hattına bağladım. Hoparlörü ise direkt </a:t>
                      </a:r>
                      <a:r>
                        <a:rPr lang="tr-TR" sz="2000" b="0" dirty="0" err="1">
                          <a:solidFill>
                            <a:schemeClr val="tx1">
                              <a:lumMod val="75000"/>
                              <a:lumOff val="25000"/>
                            </a:schemeClr>
                          </a:solidFill>
                        </a:rPr>
                        <a:t>DFPlayer’ın</a:t>
                      </a:r>
                      <a:r>
                        <a:rPr lang="tr-TR" sz="2000" b="0" dirty="0">
                          <a:solidFill>
                            <a:schemeClr val="tx1">
                              <a:lumMod val="75000"/>
                              <a:lumOff val="25000"/>
                            </a:schemeClr>
                          </a:solidFill>
                        </a:rPr>
                        <a:t> hoparlör çıkışlarına </a:t>
                      </a:r>
                      <a:r>
                        <a:rPr lang="tr-TR" sz="2000" b="0" dirty="0" err="1">
                          <a:solidFill>
                            <a:schemeClr val="tx1">
                              <a:lumMod val="75000"/>
                              <a:lumOff val="25000"/>
                            </a:schemeClr>
                          </a:solidFill>
                        </a:rPr>
                        <a:t>bağladım.Bu</a:t>
                      </a:r>
                      <a:r>
                        <a:rPr lang="tr-TR" sz="2000" b="0" dirty="0">
                          <a:solidFill>
                            <a:schemeClr val="tx1">
                              <a:lumMod val="75000"/>
                              <a:lumOff val="25000"/>
                            </a:schemeClr>
                          </a:solidFill>
                        </a:rPr>
                        <a:t> sayede, bebek ağladığında mikrofon sesi algılıyor, Arduino komut gönderiyor ve </a:t>
                      </a:r>
                      <a:r>
                        <a:rPr lang="tr-TR" sz="2000" b="0" dirty="0" err="1">
                          <a:solidFill>
                            <a:schemeClr val="tx1">
                              <a:lumMod val="75000"/>
                              <a:lumOff val="25000"/>
                            </a:schemeClr>
                          </a:solidFill>
                        </a:rPr>
                        <a:t>DFPlayer</a:t>
                      </a:r>
                      <a:r>
                        <a:rPr lang="tr-TR" sz="2000" b="0" dirty="0">
                          <a:solidFill>
                            <a:schemeClr val="tx1">
                              <a:lumMod val="75000"/>
                              <a:lumOff val="25000"/>
                            </a:schemeClr>
                          </a:solidFill>
                        </a:rPr>
                        <a:t> Mini SD karttaki ninnileri hoparlörden çalıyor. Böylece sesli bebek projemin ses kısmını başarıyla yaptım.</a:t>
                      </a:r>
                    </a:p>
                    <a:p>
                      <a:r>
                        <a:rPr lang="tr-TR" sz="2000" b="1" dirty="0">
                          <a:solidFill>
                            <a:schemeClr val="tx1">
                              <a:lumMod val="75000"/>
                              <a:lumOff val="25000"/>
                            </a:schemeClr>
                          </a:solidFill>
                        </a:rPr>
                        <a:t>                  </a:t>
                      </a:r>
                    </a:p>
                  </a:txBody>
                  <a:tcPr marL="249653" marR="124826" marT="124826" marB="124826">
                    <a:lnL w="12700" cmpd="sng">
                      <a:noFill/>
                      <a:prstDash val="solid"/>
                    </a:lnL>
                    <a:lnR w="12700" cmpd="sng">
                      <a:noFill/>
                      <a:prstDash val="solid"/>
                    </a:lnR>
                    <a:lnT w="12700" cmpd="sng">
                      <a:noFill/>
                      <a:prstDash val="solid"/>
                    </a:lnT>
                    <a:lnB w="9525" cap="flat" cmpd="sng" algn="ctr">
                      <a:solidFill>
                        <a:srgbClr val="D8DCDC"/>
                      </a:solidFill>
                      <a:prstDash val="solid"/>
                    </a:lnB>
                    <a:noFill/>
                  </a:tcPr>
                </a:tc>
                <a:extLst>
                  <a:ext uri="{0D108BD9-81ED-4DB2-BD59-A6C34878D82A}">
                    <a16:rowId xmlns:a16="http://schemas.microsoft.com/office/drawing/2014/main" val="3368456297"/>
                  </a:ext>
                </a:extLst>
              </a:tr>
            </a:tbl>
          </a:graphicData>
        </a:graphic>
      </p:graphicFrame>
    </p:spTree>
    <p:extLst>
      <p:ext uri="{BB962C8B-B14F-4D97-AF65-F5344CB8AC3E}">
        <p14:creationId xmlns:p14="http://schemas.microsoft.com/office/powerpoint/2010/main" val="36148964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27149">
            <a:extLst>
              <a:ext uri="{FF2B5EF4-FFF2-40B4-BE49-F238E27FC236}">
                <a16:creationId xmlns:a16="http://schemas.microsoft.com/office/drawing/2014/main" id="{1F614F25-64E1-B8BD-043E-5D970E10D78F}"/>
              </a:ext>
            </a:extLst>
          </p:cNvPr>
          <p:cNvGrpSpPr/>
          <p:nvPr/>
        </p:nvGrpSpPr>
        <p:grpSpPr>
          <a:xfrm>
            <a:off x="3223479" y="643467"/>
            <a:ext cx="5745041" cy="5571064"/>
            <a:chOff x="-635" y="0"/>
            <a:chExt cx="5052060" cy="6579395"/>
          </a:xfrm>
        </p:grpSpPr>
        <p:pic>
          <p:nvPicPr>
            <p:cNvPr id="3" name="Picture 1054">
              <a:extLst>
                <a:ext uri="{FF2B5EF4-FFF2-40B4-BE49-F238E27FC236}">
                  <a16:creationId xmlns:a16="http://schemas.microsoft.com/office/drawing/2014/main" id="{E06541B4-7773-8D0D-A0F3-AB853014E4E9}"/>
                </a:ext>
              </a:extLst>
            </p:cNvPr>
            <p:cNvPicPr/>
            <p:nvPr/>
          </p:nvPicPr>
          <p:blipFill>
            <a:blip r:embed="rId2"/>
            <a:stretch>
              <a:fillRect/>
            </a:stretch>
          </p:blipFill>
          <p:spPr>
            <a:xfrm>
              <a:off x="-635" y="3425734"/>
              <a:ext cx="5052060" cy="3153661"/>
            </a:xfrm>
            <a:prstGeom prst="rect">
              <a:avLst/>
            </a:prstGeom>
          </p:spPr>
        </p:pic>
        <p:pic>
          <p:nvPicPr>
            <p:cNvPr id="4" name="Picture 1059">
              <a:extLst>
                <a:ext uri="{FF2B5EF4-FFF2-40B4-BE49-F238E27FC236}">
                  <a16:creationId xmlns:a16="http://schemas.microsoft.com/office/drawing/2014/main" id="{BA615E90-2211-F4CF-D984-C8874FFDB2B5}"/>
                </a:ext>
              </a:extLst>
            </p:cNvPr>
            <p:cNvPicPr/>
            <p:nvPr/>
          </p:nvPicPr>
          <p:blipFill>
            <a:blip r:embed="rId3"/>
            <a:stretch>
              <a:fillRect/>
            </a:stretch>
          </p:blipFill>
          <p:spPr>
            <a:xfrm>
              <a:off x="0" y="0"/>
              <a:ext cx="5051425" cy="3425734"/>
            </a:xfrm>
            <a:prstGeom prst="rect">
              <a:avLst/>
            </a:prstGeom>
          </p:spPr>
        </p:pic>
      </p:grpSp>
    </p:spTree>
    <p:extLst>
      <p:ext uri="{BB962C8B-B14F-4D97-AF65-F5344CB8AC3E}">
        <p14:creationId xmlns:p14="http://schemas.microsoft.com/office/powerpoint/2010/main" val="32109777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o 1">
            <a:extLst>
              <a:ext uri="{FF2B5EF4-FFF2-40B4-BE49-F238E27FC236}">
                <a16:creationId xmlns:a16="http://schemas.microsoft.com/office/drawing/2014/main" id="{142B63AD-5F8C-8801-E7E2-5724F36E2FC3}"/>
              </a:ext>
            </a:extLst>
          </p:cNvPr>
          <p:cNvGraphicFramePr>
            <a:graphicFrameLocks noGrp="1"/>
          </p:cNvGraphicFramePr>
          <p:nvPr>
            <p:extLst>
              <p:ext uri="{D42A27DB-BD31-4B8C-83A1-F6EECF244321}">
                <p14:modId xmlns:p14="http://schemas.microsoft.com/office/powerpoint/2010/main" val="395953328"/>
              </p:ext>
            </p:extLst>
          </p:nvPr>
        </p:nvGraphicFramePr>
        <p:xfrm>
          <a:off x="0" y="0"/>
          <a:ext cx="12192000" cy="6858000"/>
        </p:xfrm>
        <a:graphic>
          <a:graphicData uri="http://schemas.openxmlformats.org/drawingml/2006/table">
            <a:tbl>
              <a:tblPr firstRow="1" bandRow="1">
                <a:tableStyleId>{9D7B26C5-4107-4FEC-AEDC-1716B250A1EF}</a:tableStyleId>
              </a:tblPr>
              <a:tblGrid>
                <a:gridCol w="12192000">
                  <a:extLst>
                    <a:ext uri="{9D8B030D-6E8A-4147-A177-3AD203B41FA5}">
                      <a16:colId xmlns:a16="http://schemas.microsoft.com/office/drawing/2014/main" val="3539296857"/>
                    </a:ext>
                  </a:extLst>
                </a:gridCol>
              </a:tblGrid>
              <a:tr h="6858000">
                <a:tc>
                  <a:txBody>
                    <a:bodyPr/>
                    <a:lstStyle/>
                    <a:p>
                      <a:r>
                        <a:rPr lang="tr-TR" dirty="0"/>
                        <a:t>    </a:t>
                      </a:r>
                    </a:p>
                    <a:p>
                      <a:endParaRPr lang="tr-TR" dirty="0"/>
                    </a:p>
                    <a:p>
                      <a:r>
                        <a:rPr lang="tr-TR" dirty="0"/>
                        <a:t>               Hoparlör: </a:t>
                      </a:r>
                      <a:r>
                        <a:rPr lang="tr-TR" b="0" dirty="0"/>
                        <a:t>DF </a:t>
                      </a:r>
                      <a:r>
                        <a:rPr lang="tr-TR" b="0" dirty="0" err="1"/>
                        <a:t>Player’e</a:t>
                      </a:r>
                      <a:r>
                        <a:rPr lang="tr-TR" b="0" dirty="0"/>
                        <a:t> bağlamış olduğum SD karttan daha önce kaydedilmiş ses dosyalarını duymamızı sağlar </a:t>
                      </a:r>
                    </a:p>
                    <a:p>
                      <a:r>
                        <a:rPr lang="tr-TR" b="0" dirty="0"/>
                        <a:t>                   spk_1 ve spk_2 pinleri(DF </a:t>
                      </a:r>
                      <a:r>
                        <a:rPr lang="tr-TR" b="0" dirty="0" err="1"/>
                        <a:t>player</a:t>
                      </a:r>
                      <a:r>
                        <a:rPr lang="tr-TR" b="0" dirty="0"/>
                        <a:t>) hoparlörün + ve – sine kutup fark etmeksizin bağlanabilir</a:t>
                      </a:r>
                    </a:p>
                    <a:p>
                      <a:endParaRPr lang="tr-TR" dirty="0"/>
                    </a:p>
                  </a:txBody>
                  <a:tcPr/>
                </a:tc>
                <a:extLst>
                  <a:ext uri="{0D108BD9-81ED-4DB2-BD59-A6C34878D82A}">
                    <a16:rowId xmlns:a16="http://schemas.microsoft.com/office/drawing/2014/main" val="4060153882"/>
                  </a:ext>
                </a:extLst>
              </a:tr>
            </a:tbl>
          </a:graphicData>
        </a:graphic>
      </p:graphicFrame>
      <p:pic>
        <p:nvPicPr>
          <p:cNvPr id="3" name="Resim 2" descr="Picture background">
            <a:extLst>
              <a:ext uri="{FF2B5EF4-FFF2-40B4-BE49-F238E27FC236}">
                <a16:creationId xmlns:a16="http://schemas.microsoft.com/office/drawing/2014/main" id="{E977BE9B-4063-4B92-E77F-99762673AC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80740" y="2293117"/>
            <a:ext cx="5430520" cy="3235325"/>
          </a:xfrm>
          <a:prstGeom prst="rect">
            <a:avLst/>
          </a:prstGeom>
          <a:noFill/>
          <a:ln>
            <a:noFill/>
          </a:ln>
        </p:spPr>
      </p:pic>
    </p:spTree>
    <p:extLst>
      <p:ext uri="{BB962C8B-B14F-4D97-AF65-F5344CB8AC3E}">
        <p14:creationId xmlns:p14="http://schemas.microsoft.com/office/powerpoint/2010/main" val="14463815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o 1">
            <a:extLst>
              <a:ext uri="{FF2B5EF4-FFF2-40B4-BE49-F238E27FC236}">
                <a16:creationId xmlns:a16="http://schemas.microsoft.com/office/drawing/2014/main" id="{B806F651-E20E-A880-8846-213FB1CD0C7E}"/>
              </a:ext>
            </a:extLst>
          </p:cNvPr>
          <p:cNvGraphicFramePr>
            <a:graphicFrameLocks noGrp="1"/>
          </p:cNvGraphicFramePr>
          <p:nvPr>
            <p:extLst>
              <p:ext uri="{D42A27DB-BD31-4B8C-83A1-F6EECF244321}">
                <p14:modId xmlns:p14="http://schemas.microsoft.com/office/powerpoint/2010/main" val="724945827"/>
              </p:ext>
            </p:extLst>
          </p:nvPr>
        </p:nvGraphicFramePr>
        <p:xfrm>
          <a:off x="0" y="7374"/>
          <a:ext cx="12192000" cy="6850626"/>
        </p:xfrm>
        <a:graphic>
          <a:graphicData uri="http://schemas.openxmlformats.org/drawingml/2006/table">
            <a:tbl>
              <a:tblPr firstRow="1" bandRow="1">
                <a:tableStyleId>{5940675A-B579-460E-94D1-54222C63F5DA}</a:tableStyleId>
              </a:tblPr>
              <a:tblGrid>
                <a:gridCol w="12192000">
                  <a:extLst>
                    <a:ext uri="{9D8B030D-6E8A-4147-A177-3AD203B41FA5}">
                      <a16:colId xmlns:a16="http://schemas.microsoft.com/office/drawing/2014/main" val="2309465148"/>
                    </a:ext>
                  </a:extLst>
                </a:gridCol>
              </a:tblGrid>
              <a:tr h="6850626">
                <a:tc>
                  <a:txBody>
                    <a:bodyPr/>
                    <a:lstStyle/>
                    <a:p>
                      <a:r>
                        <a:rPr lang="tr-TR" dirty="0"/>
                        <a:t>        </a:t>
                      </a:r>
                    </a:p>
                    <a:p>
                      <a:endParaRPr lang="tr-TR" dirty="0"/>
                    </a:p>
                    <a:p>
                      <a:r>
                        <a:rPr lang="tr-TR" dirty="0"/>
                        <a:t>              </a:t>
                      </a:r>
                      <a:r>
                        <a:rPr lang="tr-TR" sz="1800" b="1" dirty="0"/>
                        <a:t>5V GÜÇ ADAPTÖRÜ(HARİCİ):</a:t>
                      </a:r>
                      <a:r>
                        <a:rPr lang="tr-TR" sz="1800" b="0" dirty="0" err="1"/>
                        <a:t>Servo</a:t>
                      </a:r>
                      <a:r>
                        <a:rPr lang="tr-TR" sz="1800" b="0" dirty="0"/>
                        <a:t> motorun diğer devre elemanlarına göre yüksek güç tüketimi ve sağlıklı çalışabilmesi adına harici güç kaynağı kullandım</a:t>
                      </a:r>
                    </a:p>
                  </a:txBody>
                  <a:tcPr/>
                </a:tc>
                <a:extLst>
                  <a:ext uri="{0D108BD9-81ED-4DB2-BD59-A6C34878D82A}">
                    <a16:rowId xmlns:a16="http://schemas.microsoft.com/office/drawing/2014/main" val="2484326599"/>
                  </a:ext>
                </a:extLst>
              </a:tr>
            </a:tbl>
          </a:graphicData>
        </a:graphic>
      </p:graphicFrame>
      <p:pic>
        <p:nvPicPr>
          <p:cNvPr id="3" name="Picture 1206">
            <a:extLst>
              <a:ext uri="{FF2B5EF4-FFF2-40B4-BE49-F238E27FC236}">
                <a16:creationId xmlns:a16="http://schemas.microsoft.com/office/drawing/2014/main" id="{F4075523-07BD-B29F-9DC5-C43558F141C9}"/>
              </a:ext>
            </a:extLst>
          </p:cNvPr>
          <p:cNvPicPr/>
          <p:nvPr/>
        </p:nvPicPr>
        <p:blipFill>
          <a:blip r:embed="rId2"/>
          <a:stretch>
            <a:fillRect/>
          </a:stretch>
        </p:blipFill>
        <p:spPr>
          <a:xfrm>
            <a:off x="3979227" y="1973262"/>
            <a:ext cx="4233545" cy="2911475"/>
          </a:xfrm>
          <a:prstGeom prst="rect">
            <a:avLst/>
          </a:prstGeom>
        </p:spPr>
      </p:pic>
    </p:spTree>
    <p:extLst>
      <p:ext uri="{BB962C8B-B14F-4D97-AF65-F5344CB8AC3E}">
        <p14:creationId xmlns:p14="http://schemas.microsoft.com/office/powerpoint/2010/main" val="41099988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o 1">
            <a:extLst>
              <a:ext uri="{FF2B5EF4-FFF2-40B4-BE49-F238E27FC236}">
                <a16:creationId xmlns:a16="http://schemas.microsoft.com/office/drawing/2014/main" id="{08EA50FC-0A1D-1105-A73C-215A193B475D}"/>
              </a:ext>
            </a:extLst>
          </p:cNvPr>
          <p:cNvGraphicFramePr>
            <a:graphicFrameLocks noGrp="1"/>
          </p:cNvGraphicFramePr>
          <p:nvPr>
            <p:extLst>
              <p:ext uri="{D42A27DB-BD31-4B8C-83A1-F6EECF244321}">
                <p14:modId xmlns:p14="http://schemas.microsoft.com/office/powerpoint/2010/main" val="976009608"/>
              </p:ext>
            </p:extLst>
          </p:nvPr>
        </p:nvGraphicFramePr>
        <p:xfrm>
          <a:off x="0" y="0"/>
          <a:ext cx="12192000" cy="6858000"/>
        </p:xfrm>
        <a:graphic>
          <a:graphicData uri="http://schemas.openxmlformats.org/drawingml/2006/table">
            <a:tbl>
              <a:tblPr firstRow="1" bandRow="1">
                <a:tableStyleId>{9D7B26C5-4107-4FEC-AEDC-1716B250A1EF}</a:tableStyleId>
              </a:tblPr>
              <a:tblGrid>
                <a:gridCol w="12192000">
                  <a:extLst>
                    <a:ext uri="{9D8B030D-6E8A-4147-A177-3AD203B41FA5}">
                      <a16:colId xmlns:a16="http://schemas.microsoft.com/office/drawing/2014/main" val="1052992299"/>
                    </a:ext>
                  </a:extLst>
                </a:gridCol>
              </a:tblGrid>
              <a:tr h="6858000">
                <a:tc>
                  <a:txBody>
                    <a:bodyPr/>
                    <a:lstStyle/>
                    <a:p>
                      <a:endParaRPr lang="tr-TR" dirty="0"/>
                    </a:p>
                    <a:p>
                      <a:endParaRPr lang="tr-TR" dirty="0"/>
                    </a:p>
                    <a:p>
                      <a:endParaRPr lang="tr-TR" dirty="0"/>
                    </a:p>
                    <a:p>
                      <a:r>
                        <a:rPr lang="tr-TR" dirty="0"/>
                        <a:t>                     Devre Şeması:</a:t>
                      </a:r>
                    </a:p>
                  </a:txBody>
                  <a:tcPr/>
                </a:tc>
                <a:extLst>
                  <a:ext uri="{0D108BD9-81ED-4DB2-BD59-A6C34878D82A}">
                    <a16:rowId xmlns:a16="http://schemas.microsoft.com/office/drawing/2014/main" val="96060247"/>
                  </a:ext>
                </a:extLst>
              </a:tr>
            </a:tbl>
          </a:graphicData>
        </a:graphic>
      </p:graphicFrame>
      <p:pic>
        <p:nvPicPr>
          <p:cNvPr id="3" name="Resim 2" descr="taslak, diyagram, teknik çizim, çizim içeren bir resim&#10;&#10;Yapay zeka tarafından oluşturulan içerik yanlış olabilir.">
            <a:extLst>
              <a:ext uri="{FF2B5EF4-FFF2-40B4-BE49-F238E27FC236}">
                <a16:creationId xmlns:a16="http://schemas.microsoft.com/office/drawing/2014/main" id="{A1505AB9-9CD7-5192-D87A-C4801AF8763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3783473" y="-1170365"/>
            <a:ext cx="4752873" cy="9625781"/>
          </a:xfrm>
          <a:prstGeom prst="rect">
            <a:avLst/>
          </a:prstGeom>
          <a:noFill/>
          <a:ln>
            <a:noFill/>
          </a:ln>
        </p:spPr>
      </p:pic>
    </p:spTree>
    <p:extLst>
      <p:ext uri="{BB962C8B-B14F-4D97-AF65-F5344CB8AC3E}">
        <p14:creationId xmlns:p14="http://schemas.microsoft.com/office/powerpoint/2010/main" val="39723644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o 1">
            <a:extLst>
              <a:ext uri="{FF2B5EF4-FFF2-40B4-BE49-F238E27FC236}">
                <a16:creationId xmlns:a16="http://schemas.microsoft.com/office/drawing/2014/main" id="{AF9A4FA2-8576-25FA-196A-8F5FF5276099}"/>
              </a:ext>
            </a:extLst>
          </p:cNvPr>
          <p:cNvGraphicFramePr>
            <a:graphicFrameLocks noGrp="1"/>
          </p:cNvGraphicFramePr>
          <p:nvPr>
            <p:extLst>
              <p:ext uri="{D42A27DB-BD31-4B8C-83A1-F6EECF244321}">
                <p14:modId xmlns:p14="http://schemas.microsoft.com/office/powerpoint/2010/main" val="463311618"/>
              </p:ext>
            </p:extLst>
          </p:nvPr>
        </p:nvGraphicFramePr>
        <p:xfrm>
          <a:off x="0" y="0"/>
          <a:ext cx="12192000" cy="6858000"/>
        </p:xfrm>
        <a:graphic>
          <a:graphicData uri="http://schemas.openxmlformats.org/drawingml/2006/table">
            <a:tbl>
              <a:tblPr firstRow="1" bandRow="1">
                <a:tableStyleId>{5940675A-B579-460E-94D1-54222C63F5DA}</a:tableStyleId>
              </a:tblPr>
              <a:tblGrid>
                <a:gridCol w="12192000">
                  <a:extLst>
                    <a:ext uri="{9D8B030D-6E8A-4147-A177-3AD203B41FA5}">
                      <a16:colId xmlns:a16="http://schemas.microsoft.com/office/drawing/2014/main" val="40108130"/>
                    </a:ext>
                  </a:extLst>
                </a:gridCol>
              </a:tblGrid>
              <a:tr h="6858000">
                <a:tc>
                  <a:txBody>
                    <a:bodyPr/>
                    <a:lstStyle/>
                    <a:p>
                      <a:endParaRPr lang="tr-TR" dirty="0"/>
                    </a:p>
                    <a:p>
                      <a:endParaRPr lang="tr-TR" dirty="0"/>
                    </a:p>
                    <a:p>
                      <a:endParaRPr lang="tr-TR" dirty="0"/>
                    </a:p>
                    <a:p>
                      <a:pPr lvl="1"/>
                      <a:r>
                        <a:rPr lang="tr-TR" dirty="0"/>
                        <a:t>    </a:t>
                      </a:r>
                      <a:r>
                        <a:rPr lang="tr-TR" b="1" dirty="0"/>
                        <a:t>Kasa Materyali: </a:t>
                      </a:r>
                      <a:r>
                        <a:rPr lang="tr-TR" b="0" dirty="0"/>
                        <a:t>Beşiğe entegre bir modül olacağı için şık ve mobilya görüntüsünde olmasını tercih ettim ve bu     konuda verdiğim ölçüler doğrultusunda marangozdan ahşap bir kasa materyali yaptırdım</a:t>
                      </a:r>
                    </a:p>
                  </a:txBody>
                  <a:tcPr/>
                </a:tc>
                <a:extLst>
                  <a:ext uri="{0D108BD9-81ED-4DB2-BD59-A6C34878D82A}">
                    <a16:rowId xmlns:a16="http://schemas.microsoft.com/office/drawing/2014/main" val="1612824398"/>
                  </a:ext>
                </a:extLst>
              </a:tr>
            </a:tbl>
          </a:graphicData>
        </a:graphic>
      </p:graphicFrame>
      <p:pic>
        <p:nvPicPr>
          <p:cNvPr id="3" name="Resim 2">
            <a:extLst>
              <a:ext uri="{FF2B5EF4-FFF2-40B4-BE49-F238E27FC236}">
                <a16:creationId xmlns:a16="http://schemas.microsoft.com/office/drawing/2014/main" id="{13E97841-6E61-0E92-4D7F-DD3A679DF361}"/>
              </a:ext>
            </a:extLst>
          </p:cNvPr>
          <p:cNvPicPr>
            <a:picLocks noChangeAspect="1"/>
          </p:cNvPicPr>
          <p:nvPr/>
        </p:nvPicPr>
        <p:blipFill>
          <a:blip r:embed="rId2"/>
          <a:stretch>
            <a:fillRect/>
          </a:stretch>
        </p:blipFill>
        <p:spPr>
          <a:xfrm rot="5400000">
            <a:off x="3730328" y="-210379"/>
            <a:ext cx="4279061" cy="8731047"/>
          </a:xfrm>
          <a:prstGeom prst="rect">
            <a:avLst/>
          </a:prstGeom>
        </p:spPr>
      </p:pic>
    </p:spTree>
    <p:extLst>
      <p:ext uri="{BB962C8B-B14F-4D97-AF65-F5344CB8AC3E}">
        <p14:creationId xmlns:p14="http://schemas.microsoft.com/office/powerpoint/2010/main" val="28863712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o 1">
            <a:extLst>
              <a:ext uri="{FF2B5EF4-FFF2-40B4-BE49-F238E27FC236}">
                <a16:creationId xmlns:a16="http://schemas.microsoft.com/office/drawing/2014/main" id="{43CC8042-7CCB-128F-13B5-FCB2158A5A69}"/>
              </a:ext>
            </a:extLst>
          </p:cNvPr>
          <p:cNvGraphicFramePr>
            <a:graphicFrameLocks noGrp="1"/>
          </p:cNvGraphicFramePr>
          <p:nvPr>
            <p:extLst>
              <p:ext uri="{D42A27DB-BD31-4B8C-83A1-F6EECF244321}">
                <p14:modId xmlns:p14="http://schemas.microsoft.com/office/powerpoint/2010/main" val="2590197303"/>
              </p:ext>
            </p:extLst>
          </p:nvPr>
        </p:nvGraphicFramePr>
        <p:xfrm>
          <a:off x="794661" y="643467"/>
          <a:ext cx="10602679" cy="5571065"/>
        </p:xfrm>
        <a:graphic>
          <a:graphicData uri="http://schemas.openxmlformats.org/drawingml/2006/table">
            <a:tbl>
              <a:tblPr firstRow="1" bandRow="1">
                <a:tableStyleId>{9D7B26C5-4107-4FEC-AEDC-1716B250A1EF}</a:tableStyleId>
              </a:tblPr>
              <a:tblGrid>
                <a:gridCol w="10602679">
                  <a:extLst>
                    <a:ext uri="{9D8B030D-6E8A-4147-A177-3AD203B41FA5}">
                      <a16:colId xmlns:a16="http://schemas.microsoft.com/office/drawing/2014/main" val="2473592054"/>
                    </a:ext>
                  </a:extLst>
                </a:gridCol>
              </a:tblGrid>
              <a:tr h="5571065">
                <a:tc>
                  <a:txBody>
                    <a:bodyPr/>
                    <a:lstStyle/>
                    <a:p>
                      <a:r>
                        <a:rPr lang="tr-TR" sz="1600"/>
                        <a:t>                </a:t>
                      </a:r>
                    </a:p>
                    <a:p>
                      <a:endParaRPr lang="tr-TR" sz="1600"/>
                    </a:p>
                    <a:p>
                      <a:r>
                        <a:rPr lang="tr-TR" sz="1600"/>
                        <a:t>                  YAZILIM AÇIKLAMALARI</a:t>
                      </a:r>
                    </a:p>
                    <a:p>
                      <a:r>
                        <a:rPr lang="tr-TR" sz="1600"/>
                        <a:t> </a:t>
                      </a:r>
                    </a:p>
                    <a:p>
                      <a:r>
                        <a:rPr lang="tr-TR" sz="1600" b="0"/>
                        <a:t>                         #include &lt;Servo.h&gt;</a:t>
                      </a:r>
                    </a:p>
                    <a:p>
                      <a:r>
                        <a:rPr lang="tr-TR" sz="1600" b="0"/>
                        <a:t>#include &lt;SoftwareSerial.h&gt;</a:t>
                      </a:r>
                    </a:p>
                    <a:p>
                      <a:r>
                        <a:rPr lang="tr-TR" sz="1600" b="0"/>
                        <a:t>#include &lt;DFRobotDFPlayerMini.h&gt;</a:t>
                      </a:r>
                    </a:p>
                    <a:p>
                      <a:endParaRPr lang="tr-TR" sz="1600"/>
                    </a:p>
                    <a:p>
                      <a:pPr>
                        <a:buNone/>
                      </a:pPr>
                      <a:r>
                        <a:rPr lang="tr-TR" sz="1600" b="1"/>
                        <a:t>Servo.h:</a:t>
                      </a:r>
                      <a:r>
                        <a:rPr lang="tr-TR" sz="1600"/>
                        <a:t> </a:t>
                      </a:r>
                      <a:r>
                        <a:rPr lang="tr-TR" sz="1600" b="0"/>
                        <a:t>Servo motorları kontrol etmek için hazır kütüphane.</a:t>
                      </a:r>
                    </a:p>
                    <a:p>
                      <a:pPr>
                        <a:buNone/>
                      </a:pPr>
                      <a:r>
                        <a:rPr lang="tr-TR" sz="1600" b="1"/>
                        <a:t>SoftwareSerial.h:</a:t>
                      </a:r>
                      <a:r>
                        <a:rPr lang="tr-TR" sz="1600"/>
                        <a:t> </a:t>
                      </a:r>
                      <a:r>
                        <a:rPr lang="tr-TR" sz="1600" b="0"/>
                        <a:t>Arduino’nun farklı pinleri kullanarak seri haberleşme yapabilmesini sağlar.</a:t>
                      </a:r>
                    </a:p>
                    <a:p>
                      <a:r>
                        <a:rPr lang="tr-TR" sz="1600" b="1"/>
                        <a:t>DFRobotDFPlayerMini.h:</a:t>
                      </a:r>
                      <a:r>
                        <a:rPr lang="tr-TR" sz="1600"/>
                        <a:t> </a:t>
                      </a:r>
                      <a:r>
                        <a:rPr lang="tr-TR" sz="1600" b="0"/>
                        <a:t>DFPlayer Mini müzik çalar modülünü kontrol etmek için özel kütüphane</a:t>
                      </a:r>
                    </a:p>
                    <a:p>
                      <a:endParaRPr lang="tr-TR" sz="1600"/>
                    </a:p>
                    <a:p>
                      <a:r>
                        <a:rPr lang="tr-TR" sz="1600" b="0"/>
                        <a:t>Servo motor;                       </a:t>
                      </a:r>
                      <a:r>
                        <a:rPr lang="tr-TR" sz="1600"/>
                        <a:t>// Servo motor kontrolü için nesne tanımlamaları</a:t>
                      </a:r>
                    </a:p>
                    <a:p>
                      <a:r>
                        <a:rPr lang="tr-TR" sz="1600" b="0"/>
                        <a:t>SoftwareSerial mySerial(10, 11);  </a:t>
                      </a:r>
                      <a:r>
                        <a:rPr lang="tr-TR" sz="1600"/>
                        <a:t>// Yazılım seri haberleşme pin tanımlamaları (pin 10=RX, 11=TX)</a:t>
                      </a:r>
                    </a:p>
                    <a:p>
                      <a:r>
                        <a:rPr lang="tr-TR" sz="1600" b="0"/>
                        <a:t>DFRobotDFPlayerMini myDFPlayer;   </a:t>
                      </a:r>
                      <a:r>
                        <a:rPr lang="tr-TR" sz="1600"/>
                        <a:t>// </a:t>
                      </a:r>
                      <a:r>
                        <a:rPr lang="tr-TR" sz="1600" b="1"/>
                        <a:t>DFPlayer Mini modülü kontrol pin tanımlamaları</a:t>
                      </a:r>
                    </a:p>
                    <a:p>
                      <a:endParaRPr lang="tr-TR" sz="1600"/>
                    </a:p>
                    <a:p>
                      <a:r>
                        <a:rPr lang="tr-TR" sz="1600" b="0"/>
                        <a:t>const int micPin = A0;             </a:t>
                      </a:r>
                      <a:r>
                        <a:rPr lang="tr-TR" sz="1600"/>
                        <a:t>// Mikrofonun bağlı olduğu analog pin</a:t>
                      </a:r>
                    </a:p>
                    <a:p>
                      <a:r>
                        <a:rPr lang="tr-TR" sz="1600" b="0"/>
                        <a:t>const int micThreshold = 700;      </a:t>
                      </a:r>
                      <a:r>
                        <a:rPr lang="tr-TR" sz="1600"/>
                        <a:t>// Mikrofonun tetikleme sesi için eşik değeri</a:t>
                      </a:r>
                    </a:p>
                    <a:p>
                      <a:endParaRPr lang="tr-TR" sz="1600"/>
                    </a:p>
                    <a:p>
                      <a:r>
                        <a:rPr lang="tr-TR" sz="1600" b="0"/>
                        <a:t>int trackNumber = 1;               </a:t>
                      </a:r>
                      <a:r>
                        <a:rPr lang="tr-TR" sz="1600"/>
                        <a:t>// Çalınacak ninni numarası</a:t>
                      </a:r>
                    </a:p>
                    <a:p>
                      <a:r>
                        <a:rPr lang="tr-TR" sz="1600" b="0"/>
                        <a:t>const int totalTracks = 3;         </a:t>
                      </a:r>
                      <a:r>
                        <a:rPr lang="tr-TR" sz="1600"/>
                        <a:t>// Toplam ninni sayısı</a:t>
                      </a:r>
                    </a:p>
                    <a:p>
                      <a:endParaRPr lang="tr-TR" sz="1600"/>
                    </a:p>
                  </a:txBody>
                  <a:tcPr marL="82657" marR="82657" marT="41328" marB="41328"/>
                </a:tc>
                <a:extLst>
                  <a:ext uri="{0D108BD9-81ED-4DB2-BD59-A6C34878D82A}">
                    <a16:rowId xmlns:a16="http://schemas.microsoft.com/office/drawing/2014/main" val="2593562661"/>
                  </a:ext>
                </a:extLst>
              </a:tr>
            </a:tbl>
          </a:graphicData>
        </a:graphic>
      </p:graphicFrame>
    </p:spTree>
    <p:extLst>
      <p:ext uri="{BB962C8B-B14F-4D97-AF65-F5344CB8AC3E}">
        <p14:creationId xmlns:p14="http://schemas.microsoft.com/office/powerpoint/2010/main" val="41594091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o 1">
            <a:extLst>
              <a:ext uri="{FF2B5EF4-FFF2-40B4-BE49-F238E27FC236}">
                <a16:creationId xmlns:a16="http://schemas.microsoft.com/office/drawing/2014/main" id="{775B339D-2D06-311B-27E9-02CF898D3198}"/>
              </a:ext>
            </a:extLst>
          </p:cNvPr>
          <p:cNvGraphicFramePr>
            <a:graphicFrameLocks noGrp="1"/>
          </p:cNvGraphicFramePr>
          <p:nvPr>
            <p:extLst>
              <p:ext uri="{D42A27DB-BD31-4B8C-83A1-F6EECF244321}">
                <p14:modId xmlns:p14="http://schemas.microsoft.com/office/powerpoint/2010/main" val="1694808604"/>
              </p:ext>
            </p:extLst>
          </p:nvPr>
        </p:nvGraphicFramePr>
        <p:xfrm>
          <a:off x="1161864" y="643467"/>
          <a:ext cx="9868273" cy="5571065"/>
        </p:xfrm>
        <a:graphic>
          <a:graphicData uri="http://schemas.openxmlformats.org/drawingml/2006/table">
            <a:tbl>
              <a:tblPr firstRow="1" bandRow="1">
                <a:tableStyleId>{9D7B26C5-4107-4FEC-AEDC-1716B250A1EF}</a:tableStyleId>
              </a:tblPr>
              <a:tblGrid>
                <a:gridCol w="9868273">
                  <a:extLst>
                    <a:ext uri="{9D8B030D-6E8A-4147-A177-3AD203B41FA5}">
                      <a16:colId xmlns:a16="http://schemas.microsoft.com/office/drawing/2014/main" val="1988396491"/>
                    </a:ext>
                  </a:extLst>
                </a:gridCol>
              </a:tblGrid>
              <a:tr h="5571065">
                <a:tc>
                  <a:txBody>
                    <a:bodyPr/>
                    <a:lstStyle/>
                    <a:p>
                      <a:r>
                        <a:rPr lang="tr-TR" sz="1400" b="0"/>
                        <a:t>void setup() {</a:t>
                      </a:r>
                    </a:p>
                    <a:p>
                      <a:r>
                        <a:rPr lang="tr-TR" sz="1400"/>
                        <a:t>  </a:t>
                      </a:r>
                      <a:r>
                        <a:rPr lang="tr-TR" sz="1400" b="0"/>
                        <a:t>Serial.begin(9600);            </a:t>
                      </a:r>
                      <a:r>
                        <a:rPr lang="tr-TR" sz="1400"/>
                        <a:t>// Seri iletişimi başlat (bilgisayar ile haberleşme için seri monitör ıde)</a:t>
                      </a:r>
                    </a:p>
                    <a:p>
                      <a:r>
                        <a:rPr lang="tr-TR" sz="1400"/>
                        <a:t>  </a:t>
                      </a:r>
                      <a:r>
                        <a:rPr lang="tr-TR" sz="1400" b="0"/>
                        <a:t>mySerial.begin(9600);          </a:t>
                      </a:r>
                      <a:r>
                        <a:rPr lang="tr-TR" sz="1400"/>
                        <a:t>// Yazılım seri haberleşmeyi başlat (DFPlayer Mini için)</a:t>
                      </a:r>
                    </a:p>
                    <a:p>
                      <a:endParaRPr lang="tr-TR" sz="1400"/>
                    </a:p>
                    <a:p>
                      <a:r>
                        <a:rPr lang="tr-TR" sz="1400"/>
                        <a:t>  </a:t>
                      </a:r>
                      <a:r>
                        <a:rPr lang="tr-TR" sz="1400" b="0"/>
                        <a:t>motor.attach(9);               </a:t>
                      </a:r>
                      <a:r>
                        <a:rPr lang="tr-TR" sz="1400"/>
                        <a:t>// Servo motoru 9 numaralı pine bağla</a:t>
                      </a:r>
                    </a:p>
                    <a:p>
                      <a:r>
                        <a:rPr lang="tr-TR" sz="1400"/>
                        <a:t>  </a:t>
                      </a:r>
                      <a:r>
                        <a:rPr lang="tr-TR" sz="1400" b="0"/>
                        <a:t>motor.write(90);               </a:t>
                      </a:r>
                      <a:r>
                        <a:rPr lang="tr-TR" sz="1400"/>
                        <a:t>// Servo motoru ortalama pozisyona getir (90 derece)</a:t>
                      </a:r>
                    </a:p>
                    <a:p>
                      <a:endParaRPr lang="tr-TR" sz="1400"/>
                    </a:p>
                    <a:p>
                      <a:r>
                        <a:rPr lang="tr-TR" sz="1400"/>
                        <a:t>  </a:t>
                      </a:r>
                      <a:r>
                        <a:rPr lang="tr-TR" sz="1400" b="0"/>
                        <a:t>if (!myDFPlayer.begin(mySerial)) {   </a:t>
                      </a:r>
                      <a:r>
                        <a:rPr lang="tr-TR" sz="1400"/>
                        <a:t>// DFPlayer Mini modülünü başlat</a:t>
                      </a:r>
                    </a:p>
                    <a:p>
                      <a:r>
                        <a:rPr lang="tr-TR" sz="1400"/>
                        <a:t>    </a:t>
                      </a:r>
                      <a:r>
                        <a:rPr lang="tr-TR" sz="1400" b="0"/>
                        <a:t>Serial.println("DFPlayer başlatılamadı!");  </a:t>
                      </a:r>
                      <a:r>
                        <a:rPr lang="tr-TR" sz="1400"/>
                        <a:t>// Başlatılamazsa hata mesajı göster</a:t>
                      </a:r>
                    </a:p>
                    <a:p>
                      <a:r>
                        <a:rPr lang="tr-TR" sz="1400"/>
                        <a:t>    </a:t>
                      </a:r>
                      <a:r>
                        <a:rPr lang="tr-TR" sz="1400" b="0"/>
                        <a:t>while (true);              </a:t>
                      </a:r>
                      <a:r>
                        <a:rPr lang="tr-TR" sz="1400"/>
                        <a:t>           // Sonsuz döngüye gir, program durur</a:t>
                      </a:r>
                    </a:p>
                    <a:p>
                      <a:r>
                        <a:rPr lang="tr-TR" sz="1400"/>
                        <a:t>  </a:t>
                      </a:r>
                      <a:r>
                        <a:rPr lang="tr-TR" sz="1400" b="0"/>
                        <a:t>}</a:t>
                      </a:r>
                    </a:p>
                    <a:p>
                      <a:endParaRPr lang="tr-TR" sz="1400"/>
                    </a:p>
                    <a:p>
                      <a:r>
                        <a:rPr lang="tr-TR" sz="1400"/>
                        <a:t>  </a:t>
                      </a:r>
                      <a:r>
                        <a:rPr lang="tr-TR" sz="1400" b="0"/>
                        <a:t>myDFPlayer.volume(25);         </a:t>
                      </a:r>
                      <a:r>
                        <a:rPr lang="tr-TR" sz="1400"/>
                        <a:t>// Ses seviyesini 25 olarak ayarla (max 30)</a:t>
                      </a:r>
                    </a:p>
                    <a:p>
                      <a:r>
                        <a:rPr lang="tr-TR" sz="1400"/>
                        <a:t>  </a:t>
                      </a:r>
                      <a:r>
                        <a:rPr lang="tr-TR" sz="1400" b="0"/>
                        <a:t>Serial.println("Sistem hazır.");  </a:t>
                      </a:r>
                      <a:r>
                        <a:rPr lang="tr-TR" sz="1400"/>
                        <a:t>// Hazırlık tamam mesajı ver</a:t>
                      </a:r>
                    </a:p>
                    <a:p>
                      <a:r>
                        <a:rPr lang="tr-TR" sz="1400" b="0"/>
                        <a:t>}</a:t>
                      </a:r>
                    </a:p>
                    <a:p>
                      <a:r>
                        <a:rPr lang="tr-TR" sz="1400" b="0"/>
                        <a:t>void loop() {</a:t>
                      </a:r>
                    </a:p>
                    <a:p>
                      <a:r>
                        <a:rPr lang="tr-TR" sz="1400"/>
                        <a:t>  </a:t>
                      </a:r>
                      <a:r>
                        <a:rPr lang="tr-TR" sz="1400" b="0"/>
                        <a:t>int micValue = analogRead(micPin);   </a:t>
                      </a:r>
                      <a:r>
                        <a:rPr lang="tr-TR" sz="1400"/>
                        <a:t>// Mikrofonun anlık ses değerini oku</a:t>
                      </a:r>
                    </a:p>
                    <a:p>
                      <a:r>
                        <a:rPr lang="tr-TR" sz="1400"/>
                        <a:t>  </a:t>
                      </a:r>
                      <a:r>
                        <a:rPr lang="tr-TR" sz="1400" b="0"/>
                        <a:t>Serial.println(micValue);             </a:t>
                      </a:r>
                      <a:r>
                        <a:rPr lang="tr-TR" sz="1400"/>
                        <a:t>// Okunan değeri seri monitöre yazdır</a:t>
                      </a:r>
                    </a:p>
                    <a:p>
                      <a:endParaRPr lang="tr-TR" sz="1400"/>
                    </a:p>
                    <a:p>
                      <a:r>
                        <a:rPr lang="tr-TR" sz="1400"/>
                        <a:t>  </a:t>
                      </a:r>
                      <a:r>
                        <a:rPr lang="tr-TR" sz="1400" b="0"/>
                        <a:t>if (micValue &gt; micThreshold) {        </a:t>
                      </a:r>
                      <a:r>
                        <a:rPr lang="tr-TR" sz="1400"/>
                        <a:t>// Eğer ses seviyesi eşikten yüksekse</a:t>
                      </a:r>
                    </a:p>
                    <a:p>
                      <a:r>
                        <a:rPr lang="tr-TR" sz="1400"/>
                        <a:t>    </a:t>
                      </a:r>
                      <a:r>
                        <a:rPr lang="tr-TR" sz="1400" b="0"/>
                        <a:t>bebekAgladi();                      </a:t>
                      </a:r>
                      <a:r>
                        <a:rPr lang="tr-TR" sz="1400"/>
                        <a:t>// Ninni çalma ve servo hareket fonksiyonunu çağır</a:t>
                      </a:r>
                    </a:p>
                    <a:p>
                      <a:r>
                        <a:rPr lang="tr-TR" sz="1400" b="0"/>
                        <a:t>    delay(5000);         </a:t>
                      </a:r>
                      <a:r>
                        <a:rPr lang="tr-TR" sz="1400"/>
                        <a:t>              // 5 saniye bekle (üst üste tetiklemeyi engellemek için)</a:t>
                      </a:r>
                    </a:p>
                    <a:p>
                      <a:r>
                        <a:rPr lang="tr-TR" sz="1400" b="0"/>
                        <a:t>  }</a:t>
                      </a:r>
                    </a:p>
                    <a:p>
                      <a:r>
                        <a:rPr lang="tr-TR" sz="1400" b="0"/>
                        <a:t>}</a:t>
                      </a:r>
                    </a:p>
                    <a:p>
                      <a:endParaRPr lang="tr-TR" sz="1400"/>
                    </a:p>
                  </a:txBody>
                  <a:tcPr marL="72920" marR="72920" marT="36460" marB="36460"/>
                </a:tc>
                <a:extLst>
                  <a:ext uri="{0D108BD9-81ED-4DB2-BD59-A6C34878D82A}">
                    <a16:rowId xmlns:a16="http://schemas.microsoft.com/office/drawing/2014/main" val="2308350953"/>
                  </a:ext>
                </a:extLst>
              </a:tr>
            </a:tbl>
          </a:graphicData>
        </a:graphic>
      </p:graphicFrame>
    </p:spTree>
    <p:extLst>
      <p:ext uri="{BB962C8B-B14F-4D97-AF65-F5344CB8AC3E}">
        <p14:creationId xmlns:p14="http://schemas.microsoft.com/office/powerpoint/2010/main" val="23778226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o 1">
            <a:extLst>
              <a:ext uri="{FF2B5EF4-FFF2-40B4-BE49-F238E27FC236}">
                <a16:creationId xmlns:a16="http://schemas.microsoft.com/office/drawing/2014/main" id="{17F6C7D3-1FE1-7535-88D4-4A8A40CCF091}"/>
              </a:ext>
            </a:extLst>
          </p:cNvPr>
          <p:cNvGraphicFramePr>
            <a:graphicFrameLocks noGrp="1"/>
          </p:cNvGraphicFramePr>
          <p:nvPr>
            <p:extLst>
              <p:ext uri="{D42A27DB-BD31-4B8C-83A1-F6EECF244321}">
                <p14:modId xmlns:p14="http://schemas.microsoft.com/office/powerpoint/2010/main" val="3395910993"/>
              </p:ext>
            </p:extLst>
          </p:nvPr>
        </p:nvGraphicFramePr>
        <p:xfrm>
          <a:off x="1097930" y="643467"/>
          <a:ext cx="9996140" cy="5687454"/>
        </p:xfrm>
        <a:graphic>
          <a:graphicData uri="http://schemas.openxmlformats.org/drawingml/2006/table">
            <a:tbl>
              <a:tblPr firstRow="1" bandRow="1">
                <a:tableStyleId>{9D7B26C5-4107-4FEC-AEDC-1716B250A1EF}</a:tableStyleId>
              </a:tblPr>
              <a:tblGrid>
                <a:gridCol w="9996140">
                  <a:extLst>
                    <a:ext uri="{9D8B030D-6E8A-4147-A177-3AD203B41FA5}">
                      <a16:colId xmlns:a16="http://schemas.microsoft.com/office/drawing/2014/main" val="1993615531"/>
                    </a:ext>
                  </a:extLst>
                </a:gridCol>
              </a:tblGrid>
              <a:tr h="5571065">
                <a:tc>
                  <a:txBody>
                    <a:bodyPr/>
                    <a:lstStyle/>
                    <a:p>
                      <a:r>
                        <a:rPr lang="tr-TR" sz="1600" b="0"/>
                        <a:t>void bebekAgladi() {</a:t>
                      </a:r>
                    </a:p>
                    <a:p>
                      <a:r>
                        <a:rPr lang="tr-TR" sz="1600" b="0"/>
                        <a:t>  Serial.print("Ninni çalınıyor: ");</a:t>
                      </a:r>
                    </a:p>
                    <a:p>
                      <a:r>
                        <a:rPr lang="tr-TR" sz="1600"/>
                        <a:t>  </a:t>
                      </a:r>
                      <a:r>
                        <a:rPr lang="tr-TR" sz="1600" b="0"/>
                        <a:t>Serial.println(trackNumber);         </a:t>
                      </a:r>
                      <a:r>
                        <a:rPr lang="tr-TR" sz="1600"/>
                        <a:t>// Çalan ninni numarasını seri monitöre yazdır</a:t>
                      </a:r>
                    </a:p>
                    <a:p>
                      <a:endParaRPr lang="tr-TR" sz="1600"/>
                    </a:p>
                    <a:p>
                      <a:r>
                        <a:rPr lang="tr-TR" sz="1600"/>
                        <a:t>  </a:t>
                      </a:r>
                      <a:r>
                        <a:rPr lang="tr-TR" sz="1600" b="0"/>
                        <a:t>myDFPlayer.play(trackNumber);        </a:t>
                      </a:r>
                      <a:r>
                        <a:rPr lang="tr-TR" sz="1600"/>
                        <a:t>// Ninniyi çalmaya başla</a:t>
                      </a:r>
                    </a:p>
                    <a:p>
                      <a:endParaRPr lang="tr-TR" sz="1600"/>
                    </a:p>
                    <a:p>
                      <a:r>
                        <a:rPr lang="tr-TR" sz="1600"/>
                        <a:t>  </a:t>
                      </a:r>
                      <a:r>
                        <a:rPr lang="tr-TR" sz="1600" b="0"/>
                        <a:t>trackNumber++;                       </a:t>
                      </a:r>
                      <a:r>
                        <a:rPr lang="tr-TR" sz="1600"/>
                        <a:t>// Sonraki ninniyi ayarla</a:t>
                      </a:r>
                    </a:p>
                    <a:p>
                      <a:r>
                        <a:rPr lang="tr-TR" sz="1600"/>
                        <a:t>  </a:t>
                      </a:r>
                      <a:r>
                        <a:rPr lang="tr-TR" sz="1600" b="0"/>
                        <a:t>if (trackNumber &gt; totalTracks)       </a:t>
                      </a:r>
                      <a:r>
                        <a:rPr lang="tr-TR" sz="1600"/>
                        <a:t>// Eğer son ninniden sonra ise</a:t>
                      </a:r>
                    </a:p>
                    <a:p>
                      <a:r>
                        <a:rPr lang="tr-TR" sz="1600"/>
                        <a:t>    </a:t>
                      </a:r>
                      <a:r>
                        <a:rPr lang="tr-TR" sz="1600" b="0"/>
                        <a:t>trackNumber = 1;                   </a:t>
                      </a:r>
                      <a:r>
                        <a:rPr lang="tr-TR" sz="1600"/>
                        <a:t>// İlk ninniye dön</a:t>
                      </a:r>
                    </a:p>
                    <a:p>
                      <a:endParaRPr lang="tr-TR" sz="1600"/>
                    </a:p>
                    <a:p>
                      <a:r>
                        <a:rPr lang="tr-TR" sz="1600"/>
                        <a:t>  </a:t>
                      </a:r>
                      <a:r>
                        <a:rPr lang="tr-TR" sz="1600" b="0"/>
                        <a:t>unsigned long startTime = millis();  </a:t>
                      </a:r>
                      <a:r>
                        <a:rPr lang="tr-TR" sz="1600"/>
                        <a:t>// Zaman sayacını başlat</a:t>
                      </a:r>
                    </a:p>
                    <a:p>
                      <a:endParaRPr lang="tr-TR" sz="1600"/>
                    </a:p>
                    <a:p>
                      <a:r>
                        <a:rPr lang="tr-TR" sz="1600"/>
                        <a:t>  </a:t>
                      </a:r>
                      <a:r>
                        <a:rPr lang="tr-TR" sz="1600" b="0"/>
                        <a:t>while (millis() - startTime &lt; 30000) {   </a:t>
                      </a:r>
                      <a:r>
                        <a:rPr lang="tr-TR" sz="1600"/>
                        <a:t>// 30 saniye boyunca servo hareket etsin</a:t>
                      </a:r>
                    </a:p>
                    <a:p>
                      <a:r>
                        <a:rPr lang="tr-TR" sz="1600" b="0"/>
                        <a:t>    motor.write(60);                   </a:t>
                      </a:r>
                      <a:r>
                        <a:rPr lang="tr-TR" sz="1600"/>
                        <a:t>// Servo 60 dereceye dönsün</a:t>
                      </a:r>
                    </a:p>
                    <a:p>
                      <a:r>
                        <a:rPr lang="tr-TR" sz="1600"/>
                        <a:t>    </a:t>
                      </a:r>
                      <a:r>
                        <a:rPr lang="tr-TR" sz="1600" b="0"/>
                        <a:t>delay(500);                       </a:t>
                      </a:r>
                      <a:r>
                        <a:rPr lang="tr-TR" sz="1600"/>
                        <a:t>// Yarım saniye bekle</a:t>
                      </a:r>
                    </a:p>
                    <a:p>
                      <a:r>
                        <a:rPr lang="tr-TR" sz="1600"/>
                        <a:t>    </a:t>
                      </a:r>
                      <a:r>
                        <a:rPr lang="tr-TR" sz="1600" b="0"/>
                        <a:t>motor.write(120);                  </a:t>
                      </a:r>
                      <a:r>
                        <a:rPr lang="tr-TR" sz="1600"/>
                        <a:t>// Servo 120 dereceye dönsün</a:t>
                      </a:r>
                    </a:p>
                    <a:p>
                      <a:r>
                        <a:rPr lang="tr-TR" sz="1600"/>
                        <a:t>    </a:t>
                      </a:r>
                      <a:r>
                        <a:rPr lang="tr-TR" sz="1600" b="0"/>
                        <a:t>delay(500);                       </a:t>
                      </a:r>
                      <a:r>
                        <a:rPr lang="tr-TR" sz="1600"/>
                        <a:t>// Yarım saniye bekle</a:t>
                      </a:r>
                    </a:p>
                    <a:p>
                      <a:r>
                        <a:rPr lang="tr-TR" sz="1600" b="0"/>
                        <a:t>  }</a:t>
                      </a:r>
                    </a:p>
                    <a:p>
                      <a:endParaRPr lang="tr-TR" sz="1600"/>
                    </a:p>
                    <a:p>
                      <a:r>
                        <a:rPr lang="tr-TR" sz="1600"/>
                        <a:t>  </a:t>
                      </a:r>
                      <a:r>
                        <a:rPr lang="tr-TR" sz="1600" b="0"/>
                        <a:t>motor.write(90);                    </a:t>
                      </a:r>
                      <a:r>
                        <a:rPr lang="tr-TR" sz="1600"/>
                        <a:t>// Servo ortalama pozisyona dönsün</a:t>
                      </a:r>
                    </a:p>
                    <a:p>
                      <a:r>
                        <a:rPr lang="tr-TR" sz="1600"/>
                        <a:t>  </a:t>
                      </a:r>
                      <a:r>
                        <a:rPr lang="tr-TR" sz="1600" b="0"/>
                        <a:t>myDFPlayer.stop();                  </a:t>
                      </a:r>
                      <a:r>
                        <a:rPr lang="tr-TR" sz="1600"/>
                        <a:t>// Müziği durdur</a:t>
                      </a:r>
                    </a:p>
                    <a:p>
                      <a:r>
                        <a:rPr lang="tr-TR" sz="1600" b="0"/>
                        <a:t>}</a:t>
                      </a:r>
                    </a:p>
                    <a:p>
                      <a:endParaRPr lang="tr-TR" sz="1600"/>
                    </a:p>
                  </a:txBody>
                  <a:tcPr marL="79134" marR="79134" marT="39567" marB="39567"/>
                </a:tc>
                <a:extLst>
                  <a:ext uri="{0D108BD9-81ED-4DB2-BD59-A6C34878D82A}">
                    <a16:rowId xmlns:a16="http://schemas.microsoft.com/office/drawing/2014/main" val="1051394629"/>
                  </a:ext>
                </a:extLst>
              </a:tr>
            </a:tbl>
          </a:graphicData>
        </a:graphic>
      </p:graphicFrame>
    </p:spTree>
    <p:extLst>
      <p:ext uri="{BB962C8B-B14F-4D97-AF65-F5344CB8AC3E}">
        <p14:creationId xmlns:p14="http://schemas.microsoft.com/office/powerpoint/2010/main" val="26106349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o 1">
            <a:extLst>
              <a:ext uri="{FF2B5EF4-FFF2-40B4-BE49-F238E27FC236}">
                <a16:creationId xmlns:a16="http://schemas.microsoft.com/office/drawing/2014/main" id="{7AE67B18-F1B4-D28B-6186-2C5554288617}"/>
              </a:ext>
            </a:extLst>
          </p:cNvPr>
          <p:cNvGraphicFramePr>
            <a:graphicFrameLocks noGrp="1"/>
          </p:cNvGraphicFramePr>
          <p:nvPr>
            <p:extLst>
              <p:ext uri="{D42A27DB-BD31-4B8C-83A1-F6EECF244321}">
                <p14:modId xmlns:p14="http://schemas.microsoft.com/office/powerpoint/2010/main" val="2039739075"/>
              </p:ext>
            </p:extLst>
          </p:nvPr>
        </p:nvGraphicFramePr>
        <p:xfrm>
          <a:off x="643467" y="667095"/>
          <a:ext cx="10905066" cy="5531136"/>
        </p:xfrm>
        <a:graphic>
          <a:graphicData uri="http://schemas.openxmlformats.org/drawingml/2006/table">
            <a:tbl>
              <a:tblPr firstRow="1" bandRow="1">
                <a:tableStyleId>{9D7B26C5-4107-4FEC-AEDC-1716B250A1EF}</a:tableStyleId>
              </a:tblPr>
              <a:tblGrid>
                <a:gridCol w="10905066">
                  <a:extLst>
                    <a:ext uri="{9D8B030D-6E8A-4147-A177-3AD203B41FA5}">
                      <a16:colId xmlns:a16="http://schemas.microsoft.com/office/drawing/2014/main" val="3448646708"/>
                    </a:ext>
                  </a:extLst>
                </a:gridCol>
              </a:tblGrid>
              <a:tr h="5523809">
                <a:tc>
                  <a:txBody>
                    <a:bodyPr/>
                    <a:lstStyle/>
                    <a:p>
                      <a:pPr algn="ctr"/>
                      <a:endParaRPr lang="tr-TR" sz="3200"/>
                    </a:p>
                    <a:p>
                      <a:pPr algn="ctr"/>
                      <a:endParaRPr lang="tr-TR" sz="3200"/>
                    </a:p>
                    <a:p>
                      <a:pPr algn="ctr"/>
                      <a:r>
                        <a:rPr lang="tr-TR" sz="5300"/>
                        <a:t>Dinlediğiniz İçin Teşekkür Ederim</a:t>
                      </a:r>
                    </a:p>
                    <a:p>
                      <a:pPr algn="ctr"/>
                      <a:endParaRPr lang="tr-TR" sz="3200"/>
                    </a:p>
                    <a:p>
                      <a:pPr algn="ctr"/>
                      <a:r>
                        <a:rPr lang="tr-TR" sz="3200"/>
                        <a:t>      </a:t>
                      </a:r>
                      <a:r>
                        <a:rPr lang="tr-TR" sz="2800"/>
                        <a:t> Öncelikle bu projeyi yaparken bana her koşulda destek veren hocalarıma aileme ve sınıf arkadaşlarıma teşekkür ederim</a:t>
                      </a:r>
                    </a:p>
                    <a:p>
                      <a:pPr algn="ctr"/>
                      <a:endParaRPr lang="tr-TR" sz="2800"/>
                    </a:p>
                    <a:p>
                      <a:pPr algn="ctr"/>
                      <a:endParaRPr lang="tr-TR" sz="2800"/>
                    </a:p>
                    <a:p>
                      <a:pPr algn="ctr"/>
                      <a:endParaRPr lang="tr-TR" sz="2800"/>
                    </a:p>
                    <a:p>
                      <a:pPr algn="ctr"/>
                      <a:r>
                        <a:rPr lang="tr-TR" sz="1600"/>
                        <a:t>Samet karakaya</a:t>
                      </a:r>
                    </a:p>
                    <a:p>
                      <a:pPr algn="ctr"/>
                      <a:r>
                        <a:rPr lang="tr-TR" sz="1600"/>
                        <a:t>23071780008</a:t>
                      </a:r>
                    </a:p>
                    <a:p>
                      <a:pPr algn="ctr"/>
                      <a:endParaRPr lang="tr-TR" sz="3200"/>
                    </a:p>
                  </a:txBody>
                  <a:tcPr marL="90455" marR="90455" marT="45228" marB="45228"/>
                </a:tc>
                <a:extLst>
                  <a:ext uri="{0D108BD9-81ED-4DB2-BD59-A6C34878D82A}">
                    <a16:rowId xmlns:a16="http://schemas.microsoft.com/office/drawing/2014/main" val="3800667903"/>
                  </a:ext>
                </a:extLst>
              </a:tr>
            </a:tbl>
          </a:graphicData>
        </a:graphic>
      </p:graphicFrame>
    </p:spTree>
    <p:extLst>
      <p:ext uri="{BB962C8B-B14F-4D97-AF65-F5344CB8AC3E}">
        <p14:creationId xmlns:p14="http://schemas.microsoft.com/office/powerpoint/2010/main" val="37548062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o 3">
            <a:extLst>
              <a:ext uri="{FF2B5EF4-FFF2-40B4-BE49-F238E27FC236}">
                <a16:creationId xmlns:a16="http://schemas.microsoft.com/office/drawing/2014/main" id="{D2CB70F0-5F03-6C18-C017-31D70356761A}"/>
              </a:ext>
            </a:extLst>
          </p:cNvPr>
          <p:cNvGraphicFramePr>
            <a:graphicFrameLocks noGrp="1"/>
          </p:cNvGraphicFramePr>
          <p:nvPr>
            <p:extLst>
              <p:ext uri="{D42A27DB-BD31-4B8C-83A1-F6EECF244321}">
                <p14:modId xmlns:p14="http://schemas.microsoft.com/office/powerpoint/2010/main" val="1736795061"/>
              </p:ext>
            </p:extLst>
          </p:nvPr>
        </p:nvGraphicFramePr>
        <p:xfrm>
          <a:off x="643467" y="1086309"/>
          <a:ext cx="10905066" cy="5027176"/>
        </p:xfrm>
        <a:graphic>
          <a:graphicData uri="http://schemas.openxmlformats.org/drawingml/2006/table">
            <a:tbl>
              <a:tblPr firstRow="1" bandRow="1">
                <a:tableStyleId>{5940675A-B579-460E-94D1-54222C63F5DA}</a:tableStyleId>
              </a:tblPr>
              <a:tblGrid>
                <a:gridCol w="10905066">
                  <a:extLst>
                    <a:ext uri="{9D8B030D-6E8A-4147-A177-3AD203B41FA5}">
                      <a16:colId xmlns:a16="http://schemas.microsoft.com/office/drawing/2014/main" val="3546007342"/>
                    </a:ext>
                  </a:extLst>
                </a:gridCol>
              </a:tblGrid>
              <a:tr h="4685381">
                <a:tc>
                  <a:txBody>
                    <a:bodyPr/>
                    <a:lstStyle/>
                    <a:p>
                      <a:r>
                        <a:rPr lang="tr-TR" sz="1800" b="1"/>
                        <a:t> </a:t>
                      </a:r>
                    </a:p>
                    <a:p>
                      <a:endParaRPr lang="tr-TR" sz="1800" b="1"/>
                    </a:p>
                    <a:p>
                      <a:r>
                        <a:rPr lang="tr-TR" sz="1800" b="1"/>
                        <a:t>          PROJENİN AMACI VE ÖNEMİ</a:t>
                      </a:r>
                    </a:p>
                    <a:p>
                      <a:endParaRPr lang="tr-TR" sz="1800"/>
                    </a:p>
                    <a:p>
                      <a:pPr lvl="1">
                        <a:buNone/>
                      </a:pPr>
                      <a:r>
                        <a:rPr lang="tr-TR" sz="1800"/>
                        <a:t>                  Bebeklerin uyku düzeni, hem bebek sağlığı hem de ebeveynlerin yaşam kalitesi açısından oldukça kritik bir konudur. Yeni doğan ve küçük yaştaki bebekler, çeşitli sebeplerle sık sık ağlarlar. Özellikle gece uykularında yaşanan bu durum, ebeveynlerin sık uyanmasına ve uykusuz kalmasına neden olur. Günümüzde birçok aile, bebeklerini sakinleştirmek ve uyutmak için manuel olarak beşik sallamakta ya da ninni çalmaktadır. Bu süreç zamanla yorucu hale gelmekte ve sürekli dikkat gerektirmektedir.</a:t>
                      </a:r>
                    </a:p>
                    <a:p>
                      <a:pPr lvl="1">
                        <a:buNone/>
                      </a:pPr>
                      <a:r>
                        <a:rPr lang="tr-TR" sz="1800"/>
                        <a:t>Bu bağlamda, bebek ağladığında otomatik olarak çalışan bir sistem tasarlanması, ebeveynlerin yükünü azaltabilir. Bu proje, bebek ağlama sesi algılandığında beşiği otomatik olarak sallayan ve aynı anda SD karttan yüklü olan bir ninniyi hoparlör aracılığıyla çalan bir düzenek oluşturmayı hedeflemektedir. Sistem, hem ses sensörü hem de ses çalma modülü (DFPlayer Mini) kullanılarak entegre bir çözüm sunar.</a:t>
                      </a:r>
                    </a:p>
                    <a:p>
                      <a:pPr lvl="1"/>
                      <a:r>
                        <a:rPr lang="tr-TR" sz="1800"/>
                        <a:t>Projenin amacı; düşük maliyetli, güvenilir ve etkili bir sistem geliştirerek, bebeklerin daha kolay uyumasına katkıda bulunmak ve ebeveynlerin işini kolaylaştırmaktır. Bu sistem aynı zamanda temel gömülü sistem tasarımı, sensör kullanımı ve ses kontrolü gibi konularda teknik bir uygulama örneği teşkil etmektedir.</a:t>
                      </a:r>
                    </a:p>
                    <a:p>
                      <a:endParaRPr lang="tr-TR" sz="1800"/>
                    </a:p>
                  </a:txBody>
                  <a:tcPr marL="89416" marR="89416" marT="44708" marB="44708"/>
                </a:tc>
                <a:extLst>
                  <a:ext uri="{0D108BD9-81ED-4DB2-BD59-A6C34878D82A}">
                    <a16:rowId xmlns:a16="http://schemas.microsoft.com/office/drawing/2014/main" val="3645676183"/>
                  </a:ext>
                </a:extLst>
              </a:tr>
            </a:tbl>
          </a:graphicData>
        </a:graphic>
      </p:graphicFrame>
    </p:spTree>
    <p:extLst>
      <p:ext uri="{BB962C8B-B14F-4D97-AF65-F5344CB8AC3E}">
        <p14:creationId xmlns:p14="http://schemas.microsoft.com/office/powerpoint/2010/main" val="30074808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o 1">
            <a:extLst>
              <a:ext uri="{FF2B5EF4-FFF2-40B4-BE49-F238E27FC236}">
                <a16:creationId xmlns:a16="http://schemas.microsoft.com/office/drawing/2014/main" id="{22DB665C-1F81-E170-1037-CA25B3FC34C4}"/>
              </a:ext>
            </a:extLst>
          </p:cNvPr>
          <p:cNvGraphicFramePr>
            <a:graphicFrameLocks noGrp="1"/>
          </p:cNvGraphicFramePr>
          <p:nvPr>
            <p:extLst>
              <p:ext uri="{D42A27DB-BD31-4B8C-83A1-F6EECF244321}">
                <p14:modId xmlns:p14="http://schemas.microsoft.com/office/powerpoint/2010/main" val="374158053"/>
              </p:ext>
            </p:extLst>
          </p:nvPr>
        </p:nvGraphicFramePr>
        <p:xfrm>
          <a:off x="1139044" y="643467"/>
          <a:ext cx="9913911" cy="5571065"/>
        </p:xfrm>
        <a:graphic>
          <a:graphicData uri="http://schemas.openxmlformats.org/drawingml/2006/table">
            <a:tbl>
              <a:tblPr firstRow="1" bandRow="1">
                <a:tableStyleId>{5940675A-B579-460E-94D1-54222C63F5DA}</a:tableStyleId>
              </a:tblPr>
              <a:tblGrid>
                <a:gridCol w="9913911">
                  <a:extLst>
                    <a:ext uri="{9D8B030D-6E8A-4147-A177-3AD203B41FA5}">
                      <a16:colId xmlns:a16="http://schemas.microsoft.com/office/drawing/2014/main" val="2538893039"/>
                    </a:ext>
                  </a:extLst>
                </a:gridCol>
              </a:tblGrid>
              <a:tr h="5571065">
                <a:tc>
                  <a:txBody>
                    <a:bodyPr/>
                    <a:lstStyle/>
                    <a:p>
                      <a:pPr algn="ctr"/>
                      <a:endParaRPr lang="tr-TR" sz="2200" b="0"/>
                    </a:p>
                    <a:p>
                      <a:pPr algn="l"/>
                      <a:r>
                        <a:rPr lang="tr-TR" sz="2200" b="1"/>
                        <a:t>           </a:t>
                      </a:r>
                    </a:p>
                    <a:p>
                      <a:pPr algn="l"/>
                      <a:r>
                        <a:rPr lang="tr-TR" sz="2200" b="1"/>
                        <a:t>             HANGİ PROBLEMLER İÇİN GELİŞTİRİLDİ</a:t>
                      </a:r>
                    </a:p>
                    <a:p>
                      <a:pPr algn="l"/>
                      <a:endParaRPr lang="tr-TR" sz="2200"/>
                    </a:p>
                    <a:p>
                      <a:pPr lvl="1"/>
                      <a:r>
                        <a:rPr lang="tr-TR" sz="2200"/>
                        <a:t>              Yeni doğan bebekler, özellikle ilk aylarda sık sık ağlayarak ebeveynlerinden ilgi bekler. Bu ağlamalar genellikle acıkma, altının kirlenmesi, gaz sancısı veya sadece sallanma ve ninni ihtiyacından kaynaklanabilir. Bu gibi durumlarda ebeveynlerin sürekli olarak beşiği sallaması ve ninni söylemesi ya da müzik çalması gerekir. Ancak bu hem zaman alıcı hem de ebeveynler için oldukça yorucudur.</a:t>
                      </a:r>
                    </a:p>
                    <a:p>
                      <a:pPr lvl="1"/>
                      <a:r>
                        <a:rPr lang="tr-TR" sz="2200"/>
                        <a:t>Modern yaşam temposu ve aile bireylerinin iş yükleri göz önünde bulundurulduğunda, bu tür tepkilere manuel olarak müdahale etmek sürdürülebilir bir çözüm değildir. Ayrıca, ebeveynin her an bebeğin yanında olması da mümkün olmayabilir. Bu nedenle, bebek ağlama durumlarında otomatik çalışan sistemlerin geliştirilmesi önemli bir ihtiyaç haline gelmiştir.</a:t>
                      </a:r>
                    </a:p>
                    <a:p>
                      <a:endParaRPr lang="tr-TR" sz="2200"/>
                    </a:p>
                  </a:txBody>
                  <a:tcPr marL="112775" marR="112775" marT="56387" marB="56387"/>
                </a:tc>
                <a:extLst>
                  <a:ext uri="{0D108BD9-81ED-4DB2-BD59-A6C34878D82A}">
                    <a16:rowId xmlns:a16="http://schemas.microsoft.com/office/drawing/2014/main" val="1409272043"/>
                  </a:ext>
                </a:extLst>
              </a:tr>
            </a:tbl>
          </a:graphicData>
        </a:graphic>
      </p:graphicFrame>
    </p:spTree>
    <p:extLst>
      <p:ext uri="{BB962C8B-B14F-4D97-AF65-F5344CB8AC3E}">
        <p14:creationId xmlns:p14="http://schemas.microsoft.com/office/powerpoint/2010/main" val="16822993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o 1">
            <a:extLst>
              <a:ext uri="{FF2B5EF4-FFF2-40B4-BE49-F238E27FC236}">
                <a16:creationId xmlns:a16="http://schemas.microsoft.com/office/drawing/2014/main" id="{DE9DB14E-48A3-0E08-EEDA-B6D033120C1D}"/>
              </a:ext>
            </a:extLst>
          </p:cNvPr>
          <p:cNvGraphicFramePr>
            <a:graphicFrameLocks noGrp="1"/>
          </p:cNvGraphicFramePr>
          <p:nvPr>
            <p:extLst>
              <p:ext uri="{D42A27DB-BD31-4B8C-83A1-F6EECF244321}">
                <p14:modId xmlns:p14="http://schemas.microsoft.com/office/powerpoint/2010/main" val="1813807959"/>
              </p:ext>
            </p:extLst>
          </p:nvPr>
        </p:nvGraphicFramePr>
        <p:xfrm>
          <a:off x="643467" y="659753"/>
          <a:ext cx="10905066" cy="5538493"/>
        </p:xfrm>
        <a:graphic>
          <a:graphicData uri="http://schemas.openxmlformats.org/drawingml/2006/table">
            <a:tbl>
              <a:tblPr firstRow="1" bandRow="1">
                <a:tableStyleId>{9D7B26C5-4107-4FEC-AEDC-1716B250A1EF}</a:tableStyleId>
              </a:tblPr>
              <a:tblGrid>
                <a:gridCol w="10905066">
                  <a:extLst>
                    <a:ext uri="{9D8B030D-6E8A-4147-A177-3AD203B41FA5}">
                      <a16:colId xmlns:a16="http://schemas.microsoft.com/office/drawing/2014/main" val="2260629321"/>
                    </a:ext>
                  </a:extLst>
                </a:gridCol>
              </a:tblGrid>
              <a:tr h="5538493">
                <a:tc>
                  <a:txBody>
                    <a:bodyPr/>
                    <a:lstStyle/>
                    <a:p>
                      <a:endParaRPr lang="tr-TR" sz="1900"/>
                    </a:p>
                    <a:p>
                      <a:r>
                        <a:rPr lang="tr-TR" sz="1900"/>
                        <a:t>       </a:t>
                      </a:r>
                    </a:p>
                    <a:p>
                      <a:r>
                        <a:rPr lang="tr-TR" sz="1900"/>
                        <a:t>             KULLANILAN MALZEMELER</a:t>
                      </a:r>
                    </a:p>
                    <a:p>
                      <a:endParaRPr lang="tr-TR" sz="1900"/>
                    </a:p>
                    <a:p>
                      <a:pPr algn="l"/>
                      <a:endParaRPr lang="tr-TR" sz="1900"/>
                    </a:p>
                    <a:p>
                      <a:pPr lvl="0" algn="l"/>
                      <a:r>
                        <a:rPr lang="tr-TR" sz="1700" b="0"/>
                        <a:t>               </a:t>
                      </a:r>
                      <a:r>
                        <a:rPr lang="tr-TR" sz="1700" b="1"/>
                        <a:t>Arduıno UNO: </a:t>
                      </a:r>
                      <a:r>
                        <a:rPr lang="tr-TR" sz="1700" b="0"/>
                        <a:t>Sistemin beyni olarak adlandırabiliriz ses algılama,motor kontrolü,ve ninni çalmayı entegre eder.</a:t>
                      </a:r>
                    </a:p>
                    <a:p>
                      <a:pPr lvl="0" algn="l"/>
                      <a:r>
                        <a:rPr lang="tr-TR" sz="1700" b="0"/>
                        <a:t>                elektronik devrelerin programlanabilir hale getirilmesini sağlayan bir geliştirme kartıdır. Kolay kullanımı sayesinde hobi   </a:t>
                      </a:r>
                    </a:p>
                    <a:p>
                      <a:pPr lvl="0" algn="l"/>
                      <a:r>
                        <a:rPr lang="tr-TR" sz="1700" b="0"/>
                        <a:t>                projelerinden eğitim amaçlı çalışmalara kadar birçok alanda tercih edilir.</a:t>
                      </a:r>
                    </a:p>
                    <a:p>
                      <a:pPr lvl="0" algn="l"/>
                      <a:endParaRPr lang="tr-TR" sz="1700" b="0"/>
                    </a:p>
                    <a:p>
                      <a:pPr lvl="0" algn="l"/>
                      <a:endParaRPr lang="tr-TR" sz="1700" b="0"/>
                    </a:p>
                    <a:p>
                      <a:pPr lvl="1" algn="l"/>
                      <a:r>
                        <a:rPr lang="tr-TR" sz="1700" b="1"/>
                        <a:t>     Analog Pinler(A0-A5):</a:t>
                      </a:r>
                      <a:r>
                        <a:rPr lang="tr-TR" sz="1700" b="0"/>
                        <a:t>Ortamdaki değişken verileri (sıcaklık, ışık, nem gibi) okuyarak 0-1023 arasında sayısal değerlere çevirir.      </a:t>
                      </a:r>
                    </a:p>
                    <a:p>
                      <a:pPr lvl="1" algn="l"/>
                      <a:r>
                        <a:rPr lang="tr-TR" sz="1700" b="0"/>
                        <a:t>     Genellikle sensörlerden veri almak için kullanılır.</a:t>
                      </a:r>
                    </a:p>
                    <a:p>
                      <a:pPr lvl="1" algn="l"/>
                      <a:endParaRPr lang="tr-TR" sz="1700" b="0"/>
                    </a:p>
                    <a:p>
                      <a:pPr lvl="1" algn="l"/>
                      <a:r>
                        <a:rPr lang="tr-TR" sz="1700" b="0"/>
                        <a:t>    </a:t>
                      </a:r>
                      <a:r>
                        <a:rPr lang="tr-TR" sz="1700" b="1"/>
                        <a:t>Dijital Pinler(0-13):</a:t>
                      </a:r>
                      <a:r>
                        <a:rPr lang="tr-TR" sz="1700" b="0"/>
                        <a:t>İki durumu (0 veya 1 / LOW veya HIGH) algılar veya üretir. LED yakmak, buton okumak, röle kontrolü gibi                        görevlerde kullanılır.PWM destekli dijital pinler (~ işareti olanlar) 3, 5, 6, 9, 10, 11 Analog sinyal taklidi yaparak motor hızını veya LED parlaklığını ayarlamak için kullanılır.</a:t>
                      </a:r>
                    </a:p>
                    <a:p>
                      <a:endParaRPr lang="tr-TR" sz="1700" b="0"/>
                    </a:p>
                  </a:txBody>
                  <a:tcPr marL="98200" marR="98200" marT="49100" marB="49100"/>
                </a:tc>
                <a:extLst>
                  <a:ext uri="{0D108BD9-81ED-4DB2-BD59-A6C34878D82A}">
                    <a16:rowId xmlns:a16="http://schemas.microsoft.com/office/drawing/2014/main" val="976519812"/>
                  </a:ext>
                </a:extLst>
              </a:tr>
            </a:tbl>
          </a:graphicData>
        </a:graphic>
      </p:graphicFrame>
    </p:spTree>
    <p:extLst>
      <p:ext uri="{BB962C8B-B14F-4D97-AF65-F5344CB8AC3E}">
        <p14:creationId xmlns:p14="http://schemas.microsoft.com/office/powerpoint/2010/main" val="41844015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808">
            <a:extLst>
              <a:ext uri="{FF2B5EF4-FFF2-40B4-BE49-F238E27FC236}">
                <a16:creationId xmlns:a16="http://schemas.microsoft.com/office/drawing/2014/main" id="{F25BA2F5-3D13-5372-CF5B-2C3236C8AEAA}"/>
              </a:ext>
            </a:extLst>
          </p:cNvPr>
          <p:cNvPicPr/>
          <p:nvPr/>
        </p:nvPicPr>
        <p:blipFill>
          <a:blip r:embed="rId2"/>
          <a:stretch>
            <a:fillRect/>
          </a:stretch>
        </p:blipFill>
        <p:spPr>
          <a:xfrm>
            <a:off x="2280202" y="643467"/>
            <a:ext cx="7631595" cy="5571065"/>
          </a:xfrm>
          <a:prstGeom prst="rect">
            <a:avLst/>
          </a:prstGeom>
          <a:ln>
            <a:noFill/>
          </a:ln>
        </p:spPr>
      </p:pic>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38528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o 1">
            <a:extLst>
              <a:ext uri="{FF2B5EF4-FFF2-40B4-BE49-F238E27FC236}">
                <a16:creationId xmlns:a16="http://schemas.microsoft.com/office/drawing/2014/main" id="{C2C79CA7-D04D-433D-7B74-317BA0407D7E}"/>
              </a:ext>
            </a:extLst>
          </p:cNvPr>
          <p:cNvGraphicFramePr>
            <a:graphicFrameLocks noGrp="1"/>
          </p:cNvGraphicFramePr>
          <p:nvPr>
            <p:extLst>
              <p:ext uri="{D42A27DB-BD31-4B8C-83A1-F6EECF244321}">
                <p14:modId xmlns:p14="http://schemas.microsoft.com/office/powerpoint/2010/main" val="1539125656"/>
              </p:ext>
            </p:extLst>
          </p:nvPr>
        </p:nvGraphicFramePr>
        <p:xfrm>
          <a:off x="1683469" y="643467"/>
          <a:ext cx="8825062" cy="5586960"/>
        </p:xfrm>
        <a:graphic>
          <a:graphicData uri="http://schemas.openxmlformats.org/drawingml/2006/table">
            <a:tbl>
              <a:tblPr firstRow="1" bandRow="1">
                <a:tableStyleId>{5940675A-B579-460E-94D1-54222C63F5DA}</a:tableStyleId>
              </a:tblPr>
              <a:tblGrid>
                <a:gridCol w="8825062">
                  <a:extLst>
                    <a:ext uri="{9D8B030D-6E8A-4147-A177-3AD203B41FA5}">
                      <a16:colId xmlns:a16="http://schemas.microsoft.com/office/drawing/2014/main" val="3176566784"/>
                    </a:ext>
                  </a:extLst>
                </a:gridCol>
              </a:tblGrid>
              <a:tr h="5571065">
                <a:tc>
                  <a:txBody>
                    <a:bodyPr/>
                    <a:lstStyle/>
                    <a:p>
                      <a:endParaRPr lang="tr-TR" sz="2000"/>
                    </a:p>
                    <a:p>
                      <a:endParaRPr lang="tr-TR" sz="2000"/>
                    </a:p>
                    <a:p>
                      <a:pPr algn="l"/>
                      <a:r>
                        <a:rPr lang="tr-TR" sz="2000"/>
                        <a:t>                       </a:t>
                      </a:r>
                      <a:r>
                        <a:rPr lang="tr-TR" sz="2000" b="1"/>
                        <a:t>Mikrofon Sensörü:</a:t>
                      </a:r>
                      <a:r>
                        <a:rPr lang="tr-TR" sz="2000" b="0"/>
                        <a:t>İki tip algılama yapar analog ve dijital olmak üzere bu projede analog olarak kullandım</a:t>
                      </a:r>
                    </a:p>
                    <a:p>
                      <a:pPr algn="l"/>
                      <a:r>
                        <a:rPr lang="tr-TR" sz="2000" b="0"/>
                        <a:t>              sebebi ise  ortam ses eşiğini ölçmek ve bu eşiğin üzerinde gelen sesleri algılamak örneğin seri monitörde</a:t>
                      </a:r>
                    </a:p>
                    <a:p>
                      <a:pPr algn="l"/>
                      <a:r>
                        <a:rPr lang="tr-TR" sz="2000" b="0"/>
                        <a:t>               mikrofon sensörümüz ortam sesini sayısal değerde 495 arası 500 olarak algılıyor eşik değerini ortam sesinin </a:t>
                      </a:r>
                    </a:p>
                    <a:p>
                      <a:pPr algn="l"/>
                      <a:r>
                        <a:rPr lang="tr-TR" sz="2000" b="0"/>
                        <a:t>               birkaç sayı değeri üzerinde yazıyoruz bağırma ağlama çığlık gibi seslerde bu eşik aşılacak ve sistem akrive olacaktır </a:t>
                      </a:r>
                    </a:p>
                    <a:p>
                      <a:pPr lvl="1" algn="l"/>
                      <a:r>
                        <a:rPr lang="tr-TR" sz="2000" b="0"/>
                        <a:t>        </a:t>
                      </a:r>
                    </a:p>
                    <a:p>
                      <a:pPr lvl="1" algn="l"/>
                      <a:r>
                        <a:rPr lang="tr-TR" sz="2000" b="0"/>
                        <a:t>                bu sistemde dijital pini tercih etmeme sebebim ise high yani 1 low yani 0 değerleri arasında çalışmasında kaynaklıdır   ortamdaki her sesi   olarak algılar ve sürekli çalışır vaziyette olur.</a:t>
                      </a:r>
                    </a:p>
                    <a:p>
                      <a:pPr algn="l"/>
                      <a:r>
                        <a:rPr lang="tr-TR" sz="2000" b="0"/>
                        <a:t>  </a:t>
                      </a:r>
                    </a:p>
                    <a:p>
                      <a:pPr lvl="2" algn="l"/>
                      <a:r>
                        <a:rPr lang="tr-TR" sz="2000" b="0"/>
                        <a:t>       </a:t>
                      </a:r>
                      <a:r>
                        <a:rPr lang="tr-TR" sz="2000" b="1"/>
                        <a:t>Pinleri :</a:t>
                      </a:r>
                      <a:r>
                        <a:rPr lang="tr-TR" sz="2000" b="0"/>
                        <a:t> VCC ,GND ve OUT olmak üzere 3 tane pini mevcuttur out pini bu projemizde A0 arduıno analog pinine    bağlanmıştır</a:t>
                      </a:r>
                    </a:p>
                    <a:p>
                      <a:pPr algn="l"/>
                      <a:r>
                        <a:rPr lang="tr-TR" sz="2000" b="1"/>
                        <a:t>          </a:t>
                      </a:r>
                    </a:p>
                  </a:txBody>
                  <a:tcPr marL="100561" marR="100561" marT="50280" marB="50280"/>
                </a:tc>
                <a:extLst>
                  <a:ext uri="{0D108BD9-81ED-4DB2-BD59-A6C34878D82A}">
                    <a16:rowId xmlns:a16="http://schemas.microsoft.com/office/drawing/2014/main" val="2316267065"/>
                  </a:ext>
                </a:extLst>
              </a:tr>
            </a:tbl>
          </a:graphicData>
        </a:graphic>
      </p:graphicFrame>
    </p:spTree>
    <p:extLst>
      <p:ext uri="{BB962C8B-B14F-4D97-AF65-F5344CB8AC3E}">
        <p14:creationId xmlns:p14="http://schemas.microsoft.com/office/powerpoint/2010/main" val="13975807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26605">
            <a:extLst>
              <a:ext uri="{FF2B5EF4-FFF2-40B4-BE49-F238E27FC236}">
                <a16:creationId xmlns:a16="http://schemas.microsoft.com/office/drawing/2014/main" id="{4EB27385-2943-62FB-0724-DD1E4EB137F9}"/>
              </a:ext>
            </a:extLst>
          </p:cNvPr>
          <p:cNvGrpSpPr/>
          <p:nvPr/>
        </p:nvGrpSpPr>
        <p:grpSpPr>
          <a:xfrm>
            <a:off x="3553441" y="643467"/>
            <a:ext cx="5085118" cy="5571066"/>
            <a:chOff x="0" y="0"/>
            <a:chExt cx="5303520" cy="6252210"/>
          </a:xfrm>
        </p:grpSpPr>
        <p:pic>
          <p:nvPicPr>
            <p:cNvPr id="3" name="Picture 889">
              <a:extLst>
                <a:ext uri="{FF2B5EF4-FFF2-40B4-BE49-F238E27FC236}">
                  <a16:creationId xmlns:a16="http://schemas.microsoft.com/office/drawing/2014/main" id="{1B0DE3C1-982C-2405-AEB8-8F45B4D91979}"/>
                </a:ext>
              </a:extLst>
            </p:cNvPr>
            <p:cNvPicPr/>
            <p:nvPr/>
          </p:nvPicPr>
          <p:blipFill>
            <a:blip r:embed="rId2"/>
            <a:stretch>
              <a:fillRect/>
            </a:stretch>
          </p:blipFill>
          <p:spPr>
            <a:xfrm>
              <a:off x="0" y="0"/>
              <a:ext cx="5298440" cy="2949575"/>
            </a:xfrm>
            <a:prstGeom prst="rect">
              <a:avLst/>
            </a:prstGeom>
          </p:spPr>
        </p:pic>
        <p:pic>
          <p:nvPicPr>
            <p:cNvPr id="4" name="Picture 891">
              <a:extLst>
                <a:ext uri="{FF2B5EF4-FFF2-40B4-BE49-F238E27FC236}">
                  <a16:creationId xmlns:a16="http://schemas.microsoft.com/office/drawing/2014/main" id="{0C0AA6DF-CC21-14EA-7F29-EE26283C195C}"/>
                </a:ext>
              </a:extLst>
            </p:cNvPr>
            <p:cNvPicPr/>
            <p:nvPr/>
          </p:nvPicPr>
          <p:blipFill>
            <a:blip r:embed="rId3"/>
            <a:stretch>
              <a:fillRect/>
            </a:stretch>
          </p:blipFill>
          <p:spPr>
            <a:xfrm>
              <a:off x="0" y="2952115"/>
              <a:ext cx="5303520" cy="3300095"/>
            </a:xfrm>
            <a:prstGeom prst="rect">
              <a:avLst/>
            </a:prstGeom>
          </p:spPr>
        </p:pic>
      </p:grpSp>
    </p:spTree>
    <p:extLst>
      <p:ext uri="{BB962C8B-B14F-4D97-AF65-F5344CB8AC3E}">
        <p14:creationId xmlns:p14="http://schemas.microsoft.com/office/powerpoint/2010/main" val="20856747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o 1">
            <a:extLst>
              <a:ext uri="{FF2B5EF4-FFF2-40B4-BE49-F238E27FC236}">
                <a16:creationId xmlns:a16="http://schemas.microsoft.com/office/drawing/2014/main" id="{8D5679CB-6E01-52C0-3BD0-8AF57EE54041}"/>
              </a:ext>
            </a:extLst>
          </p:cNvPr>
          <p:cNvGraphicFramePr>
            <a:graphicFrameLocks noGrp="1"/>
          </p:cNvGraphicFramePr>
          <p:nvPr>
            <p:extLst>
              <p:ext uri="{D42A27DB-BD31-4B8C-83A1-F6EECF244321}">
                <p14:modId xmlns:p14="http://schemas.microsoft.com/office/powerpoint/2010/main" val="260847532"/>
              </p:ext>
            </p:extLst>
          </p:nvPr>
        </p:nvGraphicFramePr>
        <p:xfrm>
          <a:off x="643467" y="989060"/>
          <a:ext cx="10905066" cy="4879879"/>
        </p:xfrm>
        <a:graphic>
          <a:graphicData uri="http://schemas.openxmlformats.org/drawingml/2006/table">
            <a:tbl>
              <a:tblPr firstRow="1" bandRow="1">
                <a:tableStyleId>{9D7B26C5-4107-4FEC-AEDC-1716B250A1EF}</a:tableStyleId>
              </a:tblPr>
              <a:tblGrid>
                <a:gridCol w="10905066">
                  <a:extLst>
                    <a:ext uri="{9D8B030D-6E8A-4147-A177-3AD203B41FA5}">
                      <a16:colId xmlns:a16="http://schemas.microsoft.com/office/drawing/2014/main" val="3436651153"/>
                    </a:ext>
                  </a:extLst>
                </a:gridCol>
              </a:tblGrid>
              <a:tr h="4879879">
                <a:tc>
                  <a:txBody>
                    <a:bodyPr/>
                    <a:lstStyle/>
                    <a:p>
                      <a:r>
                        <a:rPr lang="tr-TR" sz="1900"/>
                        <a:t> </a:t>
                      </a:r>
                    </a:p>
                    <a:p>
                      <a:endParaRPr lang="tr-TR" sz="1900"/>
                    </a:p>
                    <a:p>
                      <a:pPr algn="l"/>
                      <a:endParaRPr lang="tr-TR" sz="1900"/>
                    </a:p>
                    <a:p>
                      <a:pPr lvl="1" algn="l">
                        <a:buNone/>
                      </a:pPr>
                      <a:r>
                        <a:rPr lang="tr-TR" sz="1900"/>
                        <a:t>           MG 995 Servo Motor:Projede </a:t>
                      </a:r>
                      <a:r>
                        <a:rPr lang="tr-TR" sz="1900" b="0"/>
                        <a:t>MG995 servo motoru kontrol edebilmek için Arduino’nun dijital 9 numaralı pinini kullandım çünkü bu pin PWM (Pulse Width Modulation – Darbe Genişlik Modülasyonu) destekli bir çıkış pinidir. Servo motorlar, belirli bir konuma dönmeleri için PWM sinyalleriyle kontrol edilir. PWM, sabit frekansta fakat değişken genişlikte sinyaller göndererek bir cihazın konumunu, hızını ya da parlaklığını ayarlamak için kullanılır.</a:t>
                      </a:r>
                    </a:p>
                    <a:p>
                      <a:pPr lvl="1" algn="l"/>
                      <a:r>
                        <a:rPr lang="tr-TR" sz="1900" b="0"/>
                        <a:t>Benim projemde Arduino, MG995 servo motorun istenilen açıya dönmesini sağlamak için PWM sinyalleri üretir. Servo motor, bu sinyalin darbe genişliğine göre milini belirli bir açıda konumlandırır. Örneğin, yaklaşık 1 ms genişliğinde bir darbe 0 dereceyi, 1.5 ms ortalama genişlik 90 dereceyi, 2 ms ise yaklaşık 180 dereceyi temsil eder. Bu nedenle servo motorun çalışmasında PWM sinyali kritik bir rol oynar. Arduino’nun 9 numaralı dijital pini PWM desteğine sahip olduğu için motoru bu pin üzerinden rahatlıkla kontrol edebildim. Bu sayede beşiği istediğim açılarda sallayarak sistemin düzgün çalışmasını sağladım.</a:t>
                      </a:r>
                    </a:p>
                    <a:p>
                      <a:endParaRPr lang="tr-TR" sz="1900"/>
                    </a:p>
                  </a:txBody>
                  <a:tcPr marL="98783" marR="98783" marT="49391" marB="49391"/>
                </a:tc>
                <a:extLst>
                  <a:ext uri="{0D108BD9-81ED-4DB2-BD59-A6C34878D82A}">
                    <a16:rowId xmlns:a16="http://schemas.microsoft.com/office/drawing/2014/main" val="1127123573"/>
                  </a:ext>
                </a:extLst>
              </a:tr>
            </a:tbl>
          </a:graphicData>
        </a:graphic>
      </p:graphicFrame>
    </p:spTree>
    <p:extLst>
      <p:ext uri="{BB962C8B-B14F-4D97-AF65-F5344CB8AC3E}">
        <p14:creationId xmlns:p14="http://schemas.microsoft.com/office/powerpoint/2010/main" val="33579473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26707">
            <a:extLst>
              <a:ext uri="{FF2B5EF4-FFF2-40B4-BE49-F238E27FC236}">
                <a16:creationId xmlns:a16="http://schemas.microsoft.com/office/drawing/2014/main" id="{F2CCBFF0-A612-F78F-F089-4F1D02918036}"/>
              </a:ext>
            </a:extLst>
          </p:cNvPr>
          <p:cNvGrpSpPr/>
          <p:nvPr/>
        </p:nvGrpSpPr>
        <p:grpSpPr>
          <a:xfrm>
            <a:off x="3561120" y="643467"/>
            <a:ext cx="5069760" cy="5571066"/>
            <a:chOff x="0" y="0"/>
            <a:chExt cx="5066030" cy="5928360"/>
          </a:xfrm>
        </p:grpSpPr>
        <p:pic>
          <p:nvPicPr>
            <p:cNvPr id="3" name="Picture 975">
              <a:extLst>
                <a:ext uri="{FF2B5EF4-FFF2-40B4-BE49-F238E27FC236}">
                  <a16:creationId xmlns:a16="http://schemas.microsoft.com/office/drawing/2014/main" id="{7B68F66D-5141-1AA1-A434-0F7218CBDDD8}"/>
                </a:ext>
              </a:extLst>
            </p:cNvPr>
            <p:cNvPicPr/>
            <p:nvPr/>
          </p:nvPicPr>
          <p:blipFill>
            <a:blip r:embed="rId2"/>
            <a:stretch>
              <a:fillRect/>
            </a:stretch>
          </p:blipFill>
          <p:spPr>
            <a:xfrm>
              <a:off x="0" y="0"/>
              <a:ext cx="5059680" cy="2804160"/>
            </a:xfrm>
            <a:prstGeom prst="rect">
              <a:avLst/>
            </a:prstGeom>
          </p:spPr>
        </p:pic>
        <p:pic>
          <p:nvPicPr>
            <p:cNvPr id="4" name="Picture 977">
              <a:extLst>
                <a:ext uri="{FF2B5EF4-FFF2-40B4-BE49-F238E27FC236}">
                  <a16:creationId xmlns:a16="http://schemas.microsoft.com/office/drawing/2014/main" id="{9B499A4B-C4E6-08BF-4E00-1A6C0F800A51}"/>
                </a:ext>
              </a:extLst>
            </p:cNvPr>
            <p:cNvPicPr/>
            <p:nvPr/>
          </p:nvPicPr>
          <p:blipFill>
            <a:blip r:embed="rId3"/>
            <a:stretch>
              <a:fillRect/>
            </a:stretch>
          </p:blipFill>
          <p:spPr>
            <a:xfrm>
              <a:off x="6350" y="2804160"/>
              <a:ext cx="5059680" cy="3124200"/>
            </a:xfrm>
            <a:prstGeom prst="rect">
              <a:avLst/>
            </a:prstGeom>
          </p:spPr>
        </p:pic>
      </p:grpSp>
    </p:spTree>
    <p:extLst>
      <p:ext uri="{BB962C8B-B14F-4D97-AF65-F5344CB8AC3E}">
        <p14:creationId xmlns:p14="http://schemas.microsoft.com/office/powerpoint/2010/main" val="41502965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131</TotalTime>
  <Words>1576</Words>
  <Application>Microsoft Office PowerPoint</Application>
  <PresentationFormat>Geniş ekran</PresentationFormat>
  <Paragraphs>151</Paragraphs>
  <Slides>19</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19</vt:i4>
      </vt:variant>
    </vt:vector>
  </HeadingPairs>
  <TitlesOfParts>
    <vt:vector size="24" baseType="lpstr">
      <vt:lpstr>Aptos</vt:lpstr>
      <vt:lpstr>Aptos Display</vt:lpstr>
      <vt:lpstr>Arial</vt:lpstr>
      <vt:lpstr>Times New Roman</vt:lpstr>
      <vt:lpstr>Office Teması</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samet karakaya</dc:creator>
  <cp:lastModifiedBy>samet karakaya</cp:lastModifiedBy>
  <cp:revision>1</cp:revision>
  <dcterms:created xsi:type="dcterms:W3CDTF">2025-05-29T20:33:48Z</dcterms:created>
  <dcterms:modified xsi:type="dcterms:W3CDTF">2025-05-29T22:45:14Z</dcterms:modified>
</cp:coreProperties>
</file>

<file path=docProps/thumbnail.jpeg>
</file>